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</p:sldMasterIdLst>
  <p:notesMasterIdLst>
    <p:notesMasterId r:id="rId46"/>
  </p:notesMasterIdLst>
  <p:handoutMasterIdLst>
    <p:handoutMasterId r:id="rId47"/>
  </p:handoutMasterIdLst>
  <p:sldIdLst>
    <p:sldId id="732" r:id="rId5"/>
    <p:sldId id="743" r:id="rId6"/>
    <p:sldId id="763" r:id="rId7"/>
    <p:sldId id="741" r:id="rId8"/>
    <p:sldId id="740" r:id="rId9"/>
    <p:sldId id="341" r:id="rId10"/>
    <p:sldId id="481" r:id="rId11"/>
    <p:sldId id="482" r:id="rId12"/>
    <p:sldId id="427" r:id="rId13"/>
    <p:sldId id="483" r:id="rId14"/>
    <p:sldId id="478" r:id="rId15"/>
    <p:sldId id="764" r:id="rId16"/>
    <p:sldId id="504" r:id="rId17"/>
    <p:sldId id="490" r:id="rId18"/>
    <p:sldId id="485" r:id="rId19"/>
    <p:sldId id="486" r:id="rId20"/>
    <p:sldId id="487" r:id="rId21"/>
    <p:sldId id="488" r:id="rId22"/>
    <p:sldId id="489" r:id="rId23"/>
    <p:sldId id="769" r:id="rId24"/>
    <p:sldId id="768" r:id="rId25"/>
    <p:sldId id="491" r:id="rId26"/>
    <p:sldId id="742" r:id="rId27"/>
    <p:sldId id="492" r:id="rId28"/>
    <p:sldId id="495" r:id="rId29"/>
    <p:sldId id="493" r:id="rId30"/>
    <p:sldId id="494" r:id="rId31"/>
    <p:sldId id="502" r:id="rId32"/>
    <p:sldId id="503" r:id="rId33"/>
    <p:sldId id="497" r:id="rId34"/>
    <p:sldId id="499" r:id="rId35"/>
    <p:sldId id="498" r:id="rId36"/>
    <p:sldId id="500" r:id="rId37"/>
    <p:sldId id="501" r:id="rId38"/>
    <p:sldId id="766" r:id="rId39"/>
    <p:sldId id="765" r:id="rId40"/>
    <p:sldId id="506" r:id="rId41"/>
    <p:sldId id="508" r:id="rId42"/>
    <p:sldId id="509" r:id="rId43"/>
    <p:sldId id="738" r:id="rId44"/>
    <p:sldId id="739" r:id="rId45"/>
  </p:sldIdLst>
  <p:sldSz cx="9144000" cy="5143500" type="screen16x9"/>
  <p:notesSz cx="6797675" cy="9929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ÉRATEURS" id="{0B896E98-F45E-4768-8620-EDDF394BE181}">
          <p14:sldIdLst>
            <p14:sldId id="732"/>
            <p14:sldId id="743"/>
            <p14:sldId id="763"/>
            <p14:sldId id="741"/>
            <p14:sldId id="740"/>
            <p14:sldId id="341"/>
            <p14:sldId id="481"/>
            <p14:sldId id="482"/>
            <p14:sldId id="427"/>
            <p14:sldId id="483"/>
            <p14:sldId id="478"/>
            <p14:sldId id="764"/>
            <p14:sldId id="504"/>
            <p14:sldId id="490"/>
            <p14:sldId id="485"/>
            <p14:sldId id="486"/>
            <p14:sldId id="487"/>
            <p14:sldId id="488"/>
            <p14:sldId id="489"/>
            <p14:sldId id="769"/>
            <p14:sldId id="768"/>
            <p14:sldId id="491"/>
            <p14:sldId id="742"/>
            <p14:sldId id="492"/>
            <p14:sldId id="495"/>
            <p14:sldId id="493"/>
            <p14:sldId id="494"/>
            <p14:sldId id="502"/>
            <p14:sldId id="503"/>
            <p14:sldId id="497"/>
            <p14:sldId id="499"/>
            <p14:sldId id="498"/>
            <p14:sldId id="500"/>
            <p14:sldId id="501"/>
            <p14:sldId id="766"/>
            <p14:sldId id="765"/>
            <p14:sldId id="506"/>
            <p14:sldId id="508"/>
            <p14:sldId id="509"/>
            <p14:sldId id="738"/>
            <p14:sldId id="739"/>
          </p14:sldIdLst>
        </p14:section>
        <p14:section name="MÉTHODOLOGIE" id="{EB03BDE6-D677-4574-A7BF-9721F91BDEB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91">
          <p15:clr>
            <a:srgbClr val="A4A3A4"/>
          </p15:clr>
        </p15:guide>
        <p15:guide id="3" orient="horz" pos="854">
          <p15:clr>
            <a:srgbClr val="A4A3A4"/>
          </p15:clr>
        </p15:guide>
        <p15:guide id="4" orient="horz" pos="821">
          <p15:clr>
            <a:srgbClr val="A4A3A4"/>
          </p15:clr>
        </p15:guide>
        <p15:guide id="5" orient="horz" pos="3049">
          <p15:clr>
            <a:srgbClr val="A4A3A4"/>
          </p15:clr>
        </p15:guide>
        <p15:guide id="6" orient="horz" pos="3151">
          <p15:clr>
            <a:srgbClr val="A4A3A4"/>
          </p15:clr>
        </p15:guide>
        <p15:guide id="7" pos="2880">
          <p15:clr>
            <a:srgbClr val="A4A3A4"/>
          </p15:clr>
        </p15:guide>
        <p15:guide id="8" pos="476">
          <p15:clr>
            <a:srgbClr val="A4A3A4"/>
          </p15:clr>
        </p15:guide>
        <p15:guide id="9" pos="5193">
          <p15:clr>
            <a:srgbClr val="A4A3A4"/>
          </p15:clr>
        </p15:guide>
        <p15:guide id="10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99FF99"/>
    <a:srgbClr val="CCECFF"/>
    <a:srgbClr val="FF0000"/>
    <a:srgbClr val="000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CA0BEA-ACEA-4140-9186-A194124897EA}" v="61" dt="2025-02-04T16:28:05.875"/>
    <p1510:client id="{3E24C994-58EA-4DAA-B25B-5142DA890655}" v="172" dt="2025-02-05T15:05:25.776"/>
    <p1510:client id="{B912E473-F94A-BBAD-706A-D9AF27E9DEB7}" v="2048" dt="2025-02-05T20:51:35.1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Style moyen 1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76028" autoAdjust="0"/>
  </p:normalViewPr>
  <p:slideViewPr>
    <p:cSldViewPr snapToGrid="0">
      <p:cViewPr>
        <p:scale>
          <a:sx n="100" d="100"/>
          <a:sy n="100" d="100"/>
        </p:scale>
        <p:origin x="2052" y="324"/>
      </p:cViewPr>
      <p:guideLst>
        <p:guide orient="horz" pos="1620"/>
        <p:guide orient="horz" pos="191"/>
        <p:guide orient="horz" pos="854"/>
        <p:guide orient="horz" pos="821"/>
        <p:guide orient="horz" pos="3049"/>
        <p:guide orient="horz" pos="3151"/>
        <p:guide pos="2880"/>
        <p:guide pos="476"/>
        <p:guide pos="5193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9F573F-FC8B-410D-A522-F9902FD2108F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C4950FAD-C093-436B-904B-457BE1294DBF}">
      <dgm:prSet phldrT="[Texte]" custT="1"/>
      <dgm:spPr/>
      <dgm:t>
        <a:bodyPr/>
        <a:lstStyle/>
        <a:p>
          <a:r>
            <a:rPr lang="fr-FR" sz="1600" dirty="0"/>
            <a:t>Restrictions </a:t>
          </a:r>
        </a:p>
        <a:p>
          <a:r>
            <a:rPr lang="fr-FR" sz="1050" dirty="0"/>
            <a:t>(poids, Longueur, Largeur, Hauteur,…)</a:t>
          </a:r>
        </a:p>
      </dgm:t>
    </dgm:pt>
    <dgm:pt modelId="{7299FBD0-F9A3-4EB5-B72D-130C19F39575}" type="parTrans" cxnId="{6F0B7CF7-5E9B-435E-914B-9C65F4CCF72A}">
      <dgm:prSet/>
      <dgm:spPr/>
      <dgm:t>
        <a:bodyPr/>
        <a:lstStyle/>
        <a:p>
          <a:endParaRPr lang="fr-FR" sz="2800"/>
        </a:p>
      </dgm:t>
    </dgm:pt>
    <dgm:pt modelId="{3E0E0F56-FF65-4A8B-87F6-0A2802BD10C1}" type="sibTrans" cxnId="{6F0B7CF7-5E9B-435E-914B-9C65F4CCF72A}">
      <dgm:prSet/>
      <dgm:spPr/>
      <dgm:t>
        <a:bodyPr/>
        <a:lstStyle/>
        <a:p>
          <a:endParaRPr lang="fr-FR" sz="2800"/>
        </a:p>
      </dgm:t>
    </dgm:pt>
    <dgm:pt modelId="{DA987E0B-4F32-4109-B9BB-9C5B45C43E02}">
      <dgm:prSet phldrT="[Texte]" custT="1"/>
      <dgm:spPr/>
      <dgm:t>
        <a:bodyPr/>
        <a:lstStyle/>
        <a:p>
          <a:r>
            <a:rPr lang="fr-FR" sz="900" dirty="0"/>
            <a:t>Accessibilité</a:t>
          </a:r>
        </a:p>
      </dgm:t>
    </dgm:pt>
    <dgm:pt modelId="{0D97608F-2AF6-4BA6-AE60-BDF3370137E6}" type="parTrans" cxnId="{98E84D91-38E4-4198-AB88-06127B18558A}">
      <dgm:prSet/>
      <dgm:spPr/>
      <dgm:t>
        <a:bodyPr/>
        <a:lstStyle/>
        <a:p>
          <a:endParaRPr lang="fr-FR" sz="2800"/>
        </a:p>
      </dgm:t>
    </dgm:pt>
    <dgm:pt modelId="{DB54975E-AD33-4D9A-A4E5-2B5EA2D4B3E9}" type="sibTrans" cxnId="{98E84D91-38E4-4198-AB88-06127B18558A}">
      <dgm:prSet/>
      <dgm:spPr/>
      <dgm:t>
        <a:bodyPr/>
        <a:lstStyle/>
        <a:p>
          <a:endParaRPr lang="fr-FR" sz="2800"/>
        </a:p>
      </dgm:t>
    </dgm:pt>
    <dgm:pt modelId="{93A73515-FBCD-43E2-96FA-F28B9F2BBDEB}">
      <dgm:prSet phldrT="[Texte]" custT="1"/>
      <dgm:spPr/>
      <dgm:t>
        <a:bodyPr/>
        <a:lstStyle/>
        <a:p>
          <a:r>
            <a:rPr lang="fr-FR" sz="1000" dirty="0"/>
            <a:t>Praticabilité</a:t>
          </a:r>
        </a:p>
      </dgm:t>
    </dgm:pt>
    <dgm:pt modelId="{8F8FC6F6-EE7F-4E68-AEFD-C15D8336513D}" type="parTrans" cxnId="{5733249C-ED3B-4096-A90A-6ED127FFDFC8}">
      <dgm:prSet/>
      <dgm:spPr/>
      <dgm:t>
        <a:bodyPr/>
        <a:lstStyle/>
        <a:p>
          <a:endParaRPr lang="fr-FR" sz="2800"/>
        </a:p>
      </dgm:t>
    </dgm:pt>
    <dgm:pt modelId="{2CA25A71-0A72-4788-BE6A-A2927BED396F}" type="sibTrans" cxnId="{5733249C-ED3B-4096-A90A-6ED127FFDFC8}">
      <dgm:prSet/>
      <dgm:spPr/>
      <dgm:t>
        <a:bodyPr/>
        <a:lstStyle/>
        <a:p>
          <a:endParaRPr lang="fr-FR" sz="2800"/>
        </a:p>
      </dgm:t>
    </dgm:pt>
    <dgm:pt modelId="{1FE5326C-D557-4638-98FD-49B26614B92E}">
      <dgm:prSet phldrT="[Texte]" custT="1"/>
      <dgm:spPr/>
      <dgm:t>
        <a:bodyPr/>
        <a:lstStyle/>
        <a:p>
          <a:r>
            <a:rPr lang="fr-FR" sz="1000" dirty="0"/>
            <a:t>Aire et zone de retournement, croisement</a:t>
          </a:r>
        </a:p>
      </dgm:t>
    </dgm:pt>
    <dgm:pt modelId="{4889907D-155E-45C7-B6E6-315C810650C0}" type="parTrans" cxnId="{37C34D5B-CA09-4DC5-A370-F9549B2C2698}">
      <dgm:prSet/>
      <dgm:spPr/>
      <dgm:t>
        <a:bodyPr/>
        <a:lstStyle/>
        <a:p>
          <a:endParaRPr lang="fr-FR" sz="2800"/>
        </a:p>
      </dgm:t>
    </dgm:pt>
    <dgm:pt modelId="{9675BB53-ADFA-491C-B638-4010A1B3835A}" type="sibTrans" cxnId="{37C34D5B-CA09-4DC5-A370-F9549B2C2698}">
      <dgm:prSet/>
      <dgm:spPr/>
      <dgm:t>
        <a:bodyPr/>
        <a:lstStyle/>
        <a:p>
          <a:endParaRPr lang="fr-FR" sz="2800"/>
        </a:p>
      </dgm:t>
    </dgm:pt>
    <dgm:pt modelId="{79862399-B984-4208-9C0B-E15336D29F43}">
      <dgm:prSet phldrT="[Texte]" custT="1"/>
      <dgm:spPr/>
      <dgm:t>
        <a:bodyPr/>
        <a:lstStyle/>
        <a:p>
          <a:r>
            <a:rPr lang="fr-FR" sz="900" dirty="0"/>
            <a:t>Linéaire / ponctuel ? </a:t>
          </a:r>
        </a:p>
      </dgm:t>
    </dgm:pt>
    <dgm:pt modelId="{7988EA19-A9FB-470E-BBB6-4BDE8B3D9415}" type="parTrans" cxnId="{AB1BC559-849B-442B-AD53-8657EFB003D6}">
      <dgm:prSet/>
      <dgm:spPr/>
      <dgm:t>
        <a:bodyPr/>
        <a:lstStyle/>
        <a:p>
          <a:endParaRPr lang="fr-FR" sz="2800"/>
        </a:p>
      </dgm:t>
    </dgm:pt>
    <dgm:pt modelId="{C1413C1D-C608-400C-B3C5-F6EF1F0282D9}" type="sibTrans" cxnId="{AB1BC559-849B-442B-AD53-8657EFB003D6}">
      <dgm:prSet/>
      <dgm:spPr/>
      <dgm:t>
        <a:bodyPr/>
        <a:lstStyle/>
        <a:p>
          <a:endParaRPr lang="fr-FR" sz="2800"/>
        </a:p>
      </dgm:t>
    </dgm:pt>
    <dgm:pt modelId="{F6C3AE0B-76B2-44A8-BB67-6845377676D2}" type="pres">
      <dgm:prSet presAssocID="{219F573F-FC8B-410D-A522-F9902FD2108F}" presName="Name0" presStyleCnt="0">
        <dgm:presLayoutVars>
          <dgm:chMax val="1"/>
          <dgm:chPref val="1"/>
        </dgm:presLayoutVars>
      </dgm:prSet>
      <dgm:spPr/>
    </dgm:pt>
    <dgm:pt modelId="{5EB78ED4-8750-4387-8B53-D379D9443254}" type="pres">
      <dgm:prSet presAssocID="{C4950FAD-C093-436B-904B-457BE1294DBF}" presName="Parent" presStyleLbl="node0" presStyleIdx="0" presStyleCnt="1">
        <dgm:presLayoutVars>
          <dgm:chMax val="5"/>
          <dgm:chPref val="5"/>
        </dgm:presLayoutVars>
      </dgm:prSet>
      <dgm:spPr/>
    </dgm:pt>
    <dgm:pt modelId="{8E612D10-F42C-46E5-A5E4-32EB0D4D925B}" type="pres">
      <dgm:prSet presAssocID="{C4950FAD-C093-436B-904B-457BE1294DBF}" presName="Accent1" presStyleLbl="node1" presStyleIdx="0" presStyleCnt="17"/>
      <dgm:spPr/>
    </dgm:pt>
    <dgm:pt modelId="{1BDC7296-3D40-44B6-9328-3394DE431DD8}" type="pres">
      <dgm:prSet presAssocID="{C4950FAD-C093-436B-904B-457BE1294DBF}" presName="Accent2" presStyleLbl="node1" presStyleIdx="1" presStyleCnt="17"/>
      <dgm:spPr/>
    </dgm:pt>
    <dgm:pt modelId="{D1D0D676-4317-4EE5-95BC-6C57CCC21963}" type="pres">
      <dgm:prSet presAssocID="{C4950FAD-C093-436B-904B-457BE1294DBF}" presName="Accent3" presStyleLbl="node1" presStyleIdx="2" presStyleCnt="17"/>
      <dgm:spPr/>
    </dgm:pt>
    <dgm:pt modelId="{1FA7E3BD-54BB-4BCF-9F8F-49111FF57453}" type="pres">
      <dgm:prSet presAssocID="{C4950FAD-C093-436B-904B-457BE1294DBF}" presName="Accent4" presStyleLbl="node1" presStyleIdx="3" presStyleCnt="17"/>
      <dgm:spPr/>
    </dgm:pt>
    <dgm:pt modelId="{7B46CFCF-4B6B-470A-BD42-97C1DE81C36E}" type="pres">
      <dgm:prSet presAssocID="{C4950FAD-C093-436B-904B-457BE1294DBF}" presName="Accent5" presStyleLbl="node1" presStyleIdx="4" presStyleCnt="17"/>
      <dgm:spPr/>
    </dgm:pt>
    <dgm:pt modelId="{857FD425-54C8-4CA1-B932-AA3272432F54}" type="pres">
      <dgm:prSet presAssocID="{C4950FAD-C093-436B-904B-457BE1294DBF}" presName="Accent6" presStyleLbl="node1" presStyleIdx="5" presStyleCnt="17"/>
      <dgm:spPr/>
    </dgm:pt>
    <dgm:pt modelId="{BA9FC364-678C-407D-9C07-F3F5C0D05780}" type="pres">
      <dgm:prSet presAssocID="{DA987E0B-4F32-4109-B9BB-9C5B45C43E02}" presName="Child1" presStyleLbl="node1" presStyleIdx="6" presStyleCnt="17" custScaleX="113563" custScaleY="101101">
        <dgm:presLayoutVars>
          <dgm:chMax val="0"/>
          <dgm:chPref val="0"/>
        </dgm:presLayoutVars>
      </dgm:prSet>
      <dgm:spPr/>
    </dgm:pt>
    <dgm:pt modelId="{309AAFC2-478B-48CB-8461-E1B0998FE69D}" type="pres">
      <dgm:prSet presAssocID="{DA987E0B-4F32-4109-B9BB-9C5B45C43E02}" presName="Accent7" presStyleCnt="0"/>
      <dgm:spPr/>
    </dgm:pt>
    <dgm:pt modelId="{C8F82E60-3082-4805-B474-37BD1DF7FC07}" type="pres">
      <dgm:prSet presAssocID="{DA987E0B-4F32-4109-B9BB-9C5B45C43E02}" presName="AccentHold1" presStyleLbl="node1" presStyleIdx="7" presStyleCnt="17"/>
      <dgm:spPr/>
    </dgm:pt>
    <dgm:pt modelId="{5097955F-063D-4A20-A86F-490B6FF60FD9}" type="pres">
      <dgm:prSet presAssocID="{DA987E0B-4F32-4109-B9BB-9C5B45C43E02}" presName="Accent8" presStyleCnt="0"/>
      <dgm:spPr/>
    </dgm:pt>
    <dgm:pt modelId="{7B6FA34B-D8C1-46AA-A07C-E69A9E57F65D}" type="pres">
      <dgm:prSet presAssocID="{DA987E0B-4F32-4109-B9BB-9C5B45C43E02}" presName="AccentHold2" presStyleLbl="node1" presStyleIdx="8" presStyleCnt="17"/>
      <dgm:spPr/>
    </dgm:pt>
    <dgm:pt modelId="{4E1E31E6-3022-4EBA-8E0E-F6927BFD78B7}" type="pres">
      <dgm:prSet presAssocID="{93A73515-FBCD-43E2-96FA-F28B9F2BBDEB}" presName="Child2" presStyleLbl="node1" presStyleIdx="9" presStyleCnt="17" custScaleX="122001" custScaleY="85389">
        <dgm:presLayoutVars>
          <dgm:chMax val="0"/>
          <dgm:chPref val="0"/>
        </dgm:presLayoutVars>
      </dgm:prSet>
      <dgm:spPr/>
    </dgm:pt>
    <dgm:pt modelId="{BAFD341D-109B-452A-BB10-A4A89F285934}" type="pres">
      <dgm:prSet presAssocID="{93A73515-FBCD-43E2-96FA-F28B9F2BBDEB}" presName="Accent9" presStyleCnt="0"/>
      <dgm:spPr/>
    </dgm:pt>
    <dgm:pt modelId="{164E040F-CD77-430D-A471-E6E68DB0DCE5}" type="pres">
      <dgm:prSet presAssocID="{93A73515-FBCD-43E2-96FA-F28B9F2BBDEB}" presName="AccentHold1" presStyleLbl="node1" presStyleIdx="10" presStyleCnt="17"/>
      <dgm:spPr/>
    </dgm:pt>
    <dgm:pt modelId="{A3A64D22-97EA-4D8B-B7C0-E84E66163889}" type="pres">
      <dgm:prSet presAssocID="{93A73515-FBCD-43E2-96FA-F28B9F2BBDEB}" presName="Accent10" presStyleCnt="0"/>
      <dgm:spPr/>
    </dgm:pt>
    <dgm:pt modelId="{1C4F9685-2ACF-45DA-84FC-B8E229A0C53B}" type="pres">
      <dgm:prSet presAssocID="{93A73515-FBCD-43E2-96FA-F28B9F2BBDEB}" presName="AccentHold2" presStyleLbl="node1" presStyleIdx="11" presStyleCnt="17"/>
      <dgm:spPr/>
    </dgm:pt>
    <dgm:pt modelId="{5EADE316-58AE-42B1-919F-551A27C7C812}" type="pres">
      <dgm:prSet presAssocID="{93A73515-FBCD-43E2-96FA-F28B9F2BBDEB}" presName="Accent11" presStyleCnt="0"/>
      <dgm:spPr/>
    </dgm:pt>
    <dgm:pt modelId="{CDC3AFDF-6F85-4C5B-A393-0ACA6A060E3D}" type="pres">
      <dgm:prSet presAssocID="{93A73515-FBCD-43E2-96FA-F28B9F2BBDEB}" presName="AccentHold3" presStyleLbl="node1" presStyleIdx="12" presStyleCnt="17"/>
      <dgm:spPr/>
    </dgm:pt>
    <dgm:pt modelId="{213D24D0-3EB6-43CC-ACA6-E97B08FD8531}" type="pres">
      <dgm:prSet presAssocID="{1FE5326C-D557-4638-98FD-49B26614B92E}" presName="Child3" presStyleLbl="node1" presStyleIdx="13" presStyleCnt="17" custScaleX="168260" custScaleY="93195">
        <dgm:presLayoutVars>
          <dgm:chMax val="0"/>
          <dgm:chPref val="0"/>
        </dgm:presLayoutVars>
      </dgm:prSet>
      <dgm:spPr/>
    </dgm:pt>
    <dgm:pt modelId="{6EEA6E0E-278F-4D3B-B602-7050085FB8A9}" type="pres">
      <dgm:prSet presAssocID="{1FE5326C-D557-4638-98FD-49B26614B92E}" presName="Accent12" presStyleCnt="0"/>
      <dgm:spPr/>
    </dgm:pt>
    <dgm:pt modelId="{7BE6DBB8-0B93-4D59-B98F-A311BAB12AB6}" type="pres">
      <dgm:prSet presAssocID="{1FE5326C-D557-4638-98FD-49B26614B92E}" presName="AccentHold1" presStyleLbl="node1" presStyleIdx="14" presStyleCnt="17"/>
      <dgm:spPr/>
    </dgm:pt>
    <dgm:pt modelId="{F4531AB2-14F5-4FB0-ABFF-FAF989DB6A8D}" type="pres">
      <dgm:prSet presAssocID="{79862399-B984-4208-9C0B-E15336D29F43}" presName="Child4" presStyleLbl="node1" presStyleIdx="15" presStyleCnt="17">
        <dgm:presLayoutVars>
          <dgm:chMax val="0"/>
          <dgm:chPref val="0"/>
        </dgm:presLayoutVars>
      </dgm:prSet>
      <dgm:spPr/>
    </dgm:pt>
    <dgm:pt modelId="{E411E050-BFF6-440B-90F7-0B5FB43ECBBB}" type="pres">
      <dgm:prSet presAssocID="{79862399-B984-4208-9C0B-E15336D29F43}" presName="Accent13" presStyleCnt="0"/>
      <dgm:spPr/>
    </dgm:pt>
    <dgm:pt modelId="{2BCD74E8-4B8F-49B9-9ECE-5AD5DE4D37B1}" type="pres">
      <dgm:prSet presAssocID="{79862399-B984-4208-9C0B-E15336D29F43}" presName="AccentHold1" presStyleLbl="node1" presStyleIdx="16" presStyleCnt="17"/>
      <dgm:spPr/>
    </dgm:pt>
  </dgm:ptLst>
  <dgm:cxnLst>
    <dgm:cxn modelId="{6FAE4C0C-EC27-48CA-879C-0A65F52BA780}" type="presOf" srcId="{93A73515-FBCD-43E2-96FA-F28B9F2BBDEB}" destId="{4E1E31E6-3022-4EBA-8E0E-F6927BFD78B7}" srcOrd="0" destOrd="0" presId="urn:microsoft.com/office/officeart/2009/3/layout/CircleRelationship"/>
    <dgm:cxn modelId="{07BC5C0E-FE4A-4E17-A525-E049E0362A10}" type="presOf" srcId="{DA987E0B-4F32-4109-B9BB-9C5B45C43E02}" destId="{BA9FC364-678C-407D-9C07-F3F5C0D05780}" srcOrd="0" destOrd="0" presId="urn:microsoft.com/office/officeart/2009/3/layout/CircleRelationship"/>
    <dgm:cxn modelId="{37C34D5B-CA09-4DC5-A370-F9549B2C2698}" srcId="{C4950FAD-C093-436B-904B-457BE1294DBF}" destId="{1FE5326C-D557-4638-98FD-49B26614B92E}" srcOrd="2" destOrd="0" parTransId="{4889907D-155E-45C7-B6E6-315C810650C0}" sibTransId="{9675BB53-ADFA-491C-B638-4010A1B3835A}"/>
    <dgm:cxn modelId="{F4721445-9952-4D2C-ADEC-1953729D936F}" type="presOf" srcId="{1FE5326C-D557-4638-98FD-49B26614B92E}" destId="{213D24D0-3EB6-43CC-ACA6-E97B08FD8531}" srcOrd="0" destOrd="0" presId="urn:microsoft.com/office/officeart/2009/3/layout/CircleRelationship"/>
    <dgm:cxn modelId="{EFCAA06E-2B6F-489F-B6D3-F0C8CBA3112C}" type="presOf" srcId="{79862399-B984-4208-9C0B-E15336D29F43}" destId="{F4531AB2-14F5-4FB0-ABFF-FAF989DB6A8D}" srcOrd="0" destOrd="0" presId="urn:microsoft.com/office/officeart/2009/3/layout/CircleRelationship"/>
    <dgm:cxn modelId="{AB1BC559-849B-442B-AD53-8657EFB003D6}" srcId="{C4950FAD-C093-436B-904B-457BE1294DBF}" destId="{79862399-B984-4208-9C0B-E15336D29F43}" srcOrd="3" destOrd="0" parTransId="{7988EA19-A9FB-470E-BBB6-4BDE8B3D9415}" sibTransId="{C1413C1D-C608-400C-B3C5-F6EF1F0282D9}"/>
    <dgm:cxn modelId="{98E84D91-38E4-4198-AB88-06127B18558A}" srcId="{C4950FAD-C093-436B-904B-457BE1294DBF}" destId="{DA987E0B-4F32-4109-B9BB-9C5B45C43E02}" srcOrd="0" destOrd="0" parTransId="{0D97608F-2AF6-4BA6-AE60-BDF3370137E6}" sibTransId="{DB54975E-AD33-4D9A-A4E5-2B5EA2D4B3E9}"/>
    <dgm:cxn modelId="{D6E2D695-EAEC-4BD4-B46E-048732857492}" type="presOf" srcId="{C4950FAD-C093-436B-904B-457BE1294DBF}" destId="{5EB78ED4-8750-4387-8B53-D379D9443254}" srcOrd="0" destOrd="0" presId="urn:microsoft.com/office/officeart/2009/3/layout/CircleRelationship"/>
    <dgm:cxn modelId="{248C0B99-855C-4126-AD89-AB13050B0D11}" type="presOf" srcId="{219F573F-FC8B-410D-A522-F9902FD2108F}" destId="{F6C3AE0B-76B2-44A8-BB67-6845377676D2}" srcOrd="0" destOrd="0" presId="urn:microsoft.com/office/officeart/2009/3/layout/CircleRelationship"/>
    <dgm:cxn modelId="{5733249C-ED3B-4096-A90A-6ED127FFDFC8}" srcId="{C4950FAD-C093-436B-904B-457BE1294DBF}" destId="{93A73515-FBCD-43E2-96FA-F28B9F2BBDEB}" srcOrd="1" destOrd="0" parTransId="{8F8FC6F6-EE7F-4E68-AEFD-C15D8336513D}" sibTransId="{2CA25A71-0A72-4788-BE6A-A2927BED396F}"/>
    <dgm:cxn modelId="{6F0B7CF7-5E9B-435E-914B-9C65F4CCF72A}" srcId="{219F573F-FC8B-410D-A522-F9902FD2108F}" destId="{C4950FAD-C093-436B-904B-457BE1294DBF}" srcOrd="0" destOrd="0" parTransId="{7299FBD0-F9A3-4EB5-B72D-130C19F39575}" sibTransId="{3E0E0F56-FF65-4A8B-87F6-0A2802BD10C1}"/>
    <dgm:cxn modelId="{73BA40EB-0C1D-4FDB-BED3-2E110EDD9981}" type="presParOf" srcId="{F6C3AE0B-76B2-44A8-BB67-6845377676D2}" destId="{5EB78ED4-8750-4387-8B53-D379D9443254}" srcOrd="0" destOrd="0" presId="urn:microsoft.com/office/officeart/2009/3/layout/CircleRelationship"/>
    <dgm:cxn modelId="{45F4E888-4D8A-4F8B-BF85-916DE4F71719}" type="presParOf" srcId="{F6C3AE0B-76B2-44A8-BB67-6845377676D2}" destId="{8E612D10-F42C-46E5-A5E4-32EB0D4D925B}" srcOrd="1" destOrd="0" presId="urn:microsoft.com/office/officeart/2009/3/layout/CircleRelationship"/>
    <dgm:cxn modelId="{DB4751C6-8864-4647-9355-EA4E25E25DFF}" type="presParOf" srcId="{F6C3AE0B-76B2-44A8-BB67-6845377676D2}" destId="{1BDC7296-3D40-44B6-9328-3394DE431DD8}" srcOrd="2" destOrd="0" presId="urn:microsoft.com/office/officeart/2009/3/layout/CircleRelationship"/>
    <dgm:cxn modelId="{41BF4003-720A-4BDC-9377-F2B61B158660}" type="presParOf" srcId="{F6C3AE0B-76B2-44A8-BB67-6845377676D2}" destId="{D1D0D676-4317-4EE5-95BC-6C57CCC21963}" srcOrd="3" destOrd="0" presId="urn:microsoft.com/office/officeart/2009/3/layout/CircleRelationship"/>
    <dgm:cxn modelId="{952C65C1-DD24-474C-8230-59F4975B20A6}" type="presParOf" srcId="{F6C3AE0B-76B2-44A8-BB67-6845377676D2}" destId="{1FA7E3BD-54BB-4BCF-9F8F-49111FF57453}" srcOrd="4" destOrd="0" presId="urn:microsoft.com/office/officeart/2009/3/layout/CircleRelationship"/>
    <dgm:cxn modelId="{0947FF8E-12F6-4638-ABB8-B0E5326F3A51}" type="presParOf" srcId="{F6C3AE0B-76B2-44A8-BB67-6845377676D2}" destId="{7B46CFCF-4B6B-470A-BD42-97C1DE81C36E}" srcOrd="5" destOrd="0" presId="urn:microsoft.com/office/officeart/2009/3/layout/CircleRelationship"/>
    <dgm:cxn modelId="{771A77EF-11C6-45A6-82F1-A63FF6155DFB}" type="presParOf" srcId="{F6C3AE0B-76B2-44A8-BB67-6845377676D2}" destId="{857FD425-54C8-4CA1-B932-AA3272432F54}" srcOrd="6" destOrd="0" presId="urn:microsoft.com/office/officeart/2009/3/layout/CircleRelationship"/>
    <dgm:cxn modelId="{93B20152-819D-4C76-B2BA-499E346794A3}" type="presParOf" srcId="{F6C3AE0B-76B2-44A8-BB67-6845377676D2}" destId="{BA9FC364-678C-407D-9C07-F3F5C0D05780}" srcOrd="7" destOrd="0" presId="urn:microsoft.com/office/officeart/2009/3/layout/CircleRelationship"/>
    <dgm:cxn modelId="{6A21E4AF-ABA5-4B66-9545-ED0F99333F58}" type="presParOf" srcId="{F6C3AE0B-76B2-44A8-BB67-6845377676D2}" destId="{309AAFC2-478B-48CB-8461-E1B0998FE69D}" srcOrd="8" destOrd="0" presId="urn:microsoft.com/office/officeart/2009/3/layout/CircleRelationship"/>
    <dgm:cxn modelId="{F6011053-8DCA-4203-BF07-FB820511FADB}" type="presParOf" srcId="{309AAFC2-478B-48CB-8461-E1B0998FE69D}" destId="{C8F82E60-3082-4805-B474-37BD1DF7FC07}" srcOrd="0" destOrd="0" presId="urn:microsoft.com/office/officeart/2009/3/layout/CircleRelationship"/>
    <dgm:cxn modelId="{D597FD18-5609-4316-AB11-2757C41ABB51}" type="presParOf" srcId="{F6C3AE0B-76B2-44A8-BB67-6845377676D2}" destId="{5097955F-063D-4A20-A86F-490B6FF60FD9}" srcOrd="9" destOrd="0" presId="urn:microsoft.com/office/officeart/2009/3/layout/CircleRelationship"/>
    <dgm:cxn modelId="{10CBD909-4BEE-45FB-989C-2F2088F693A0}" type="presParOf" srcId="{5097955F-063D-4A20-A86F-490B6FF60FD9}" destId="{7B6FA34B-D8C1-46AA-A07C-E69A9E57F65D}" srcOrd="0" destOrd="0" presId="urn:microsoft.com/office/officeart/2009/3/layout/CircleRelationship"/>
    <dgm:cxn modelId="{E350B865-08E0-4549-8D13-AE7350C24173}" type="presParOf" srcId="{F6C3AE0B-76B2-44A8-BB67-6845377676D2}" destId="{4E1E31E6-3022-4EBA-8E0E-F6927BFD78B7}" srcOrd="10" destOrd="0" presId="urn:microsoft.com/office/officeart/2009/3/layout/CircleRelationship"/>
    <dgm:cxn modelId="{CE4004FA-2614-4AE5-98D7-2D25F8EB5730}" type="presParOf" srcId="{F6C3AE0B-76B2-44A8-BB67-6845377676D2}" destId="{BAFD341D-109B-452A-BB10-A4A89F285934}" srcOrd="11" destOrd="0" presId="urn:microsoft.com/office/officeart/2009/3/layout/CircleRelationship"/>
    <dgm:cxn modelId="{5D666F80-E5A4-43F1-BDE1-1D8BE0BF2F1A}" type="presParOf" srcId="{BAFD341D-109B-452A-BB10-A4A89F285934}" destId="{164E040F-CD77-430D-A471-E6E68DB0DCE5}" srcOrd="0" destOrd="0" presId="urn:microsoft.com/office/officeart/2009/3/layout/CircleRelationship"/>
    <dgm:cxn modelId="{BF301C44-227E-4EC3-A3B4-1E25976566C4}" type="presParOf" srcId="{F6C3AE0B-76B2-44A8-BB67-6845377676D2}" destId="{A3A64D22-97EA-4D8B-B7C0-E84E66163889}" srcOrd="12" destOrd="0" presId="urn:microsoft.com/office/officeart/2009/3/layout/CircleRelationship"/>
    <dgm:cxn modelId="{9FA09109-22F2-4CC3-A17F-FAA4A64A8EEC}" type="presParOf" srcId="{A3A64D22-97EA-4D8B-B7C0-E84E66163889}" destId="{1C4F9685-2ACF-45DA-84FC-B8E229A0C53B}" srcOrd="0" destOrd="0" presId="urn:microsoft.com/office/officeart/2009/3/layout/CircleRelationship"/>
    <dgm:cxn modelId="{15E05AAF-E292-469E-B49E-4893D558FDB0}" type="presParOf" srcId="{F6C3AE0B-76B2-44A8-BB67-6845377676D2}" destId="{5EADE316-58AE-42B1-919F-551A27C7C812}" srcOrd="13" destOrd="0" presId="urn:microsoft.com/office/officeart/2009/3/layout/CircleRelationship"/>
    <dgm:cxn modelId="{3E9ECE3E-53C1-4AC7-B81E-80593969FECD}" type="presParOf" srcId="{5EADE316-58AE-42B1-919F-551A27C7C812}" destId="{CDC3AFDF-6F85-4C5B-A393-0ACA6A060E3D}" srcOrd="0" destOrd="0" presId="urn:microsoft.com/office/officeart/2009/3/layout/CircleRelationship"/>
    <dgm:cxn modelId="{86613157-A9A6-4609-AB44-F0D42943A061}" type="presParOf" srcId="{F6C3AE0B-76B2-44A8-BB67-6845377676D2}" destId="{213D24D0-3EB6-43CC-ACA6-E97B08FD8531}" srcOrd="14" destOrd="0" presId="urn:microsoft.com/office/officeart/2009/3/layout/CircleRelationship"/>
    <dgm:cxn modelId="{84B5D579-8E4B-4E66-A829-BFB754150C62}" type="presParOf" srcId="{F6C3AE0B-76B2-44A8-BB67-6845377676D2}" destId="{6EEA6E0E-278F-4D3B-B602-7050085FB8A9}" srcOrd="15" destOrd="0" presId="urn:microsoft.com/office/officeart/2009/3/layout/CircleRelationship"/>
    <dgm:cxn modelId="{922F53DC-E005-40C5-AFBC-E0004533DD30}" type="presParOf" srcId="{6EEA6E0E-278F-4D3B-B602-7050085FB8A9}" destId="{7BE6DBB8-0B93-4D59-B98F-A311BAB12AB6}" srcOrd="0" destOrd="0" presId="urn:microsoft.com/office/officeart/2009/3/layout/CircleRelationship"/>
    <dgm:cxn modelId="{E7B6D09B-159A-4CD0-B118-4B95BB6D0FEC}" type="presParOf" srcId="{F6C3AE0B-76B2-44A8-BB67-6845377676D2}" destId="{F4531AB2-14F5-4FB0-ABFF-FAF989DB6A8D}" srcOrd="16" destOrd="0" presId="urn:microsoft.com/office/officeart/2009/3/layout/CircleRelationship"/>
    <dgm:cxn modelId="{D5B74BC2-C28C-4A33-9F30-F758EA24411B}" type="presParOf" srcId="{F6C3AE0B-76B2-44A8-BB67-6845377676D2}" destId="{E411E050-BFF6-440B-90F7-0B5FB43ECBBB}" srcOrd="17" destOrd="0" presId="urn:microsoft.com/office/officeart/2009/3/layout/CircleRelationship"/>
    <dgm:cxn modelId="{7DB512D2-1BD2-4502-BD30-F1F0ABBCC5A1}" type="presParOf" srcId="{E411E050-BFF6-440B-90F7-0B5FB43ECBBB}" destId="{2BCD74E8-4B8F-49B9-9ECE-5AD5DE4D37B1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B78ED4-8750-4387-8B53-D379D9443254}">
      <dsp:nvSpPr>
        <dsp:cNvPr id="0" name=""/>
        <dsp:cNvSpPr/>
      </dsp:nvSpPr>
      <dsp:spPr>
        <a:xfrm>
          <a:off x="2274231" y="108813"/>
          <a:ext cx="2383458" cy="23835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Restrictions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50" kern="1200" dirty="0"/>
            <a:t>(poids, Longueur, Largeur, Hauteur,…)</a:t>
          </a:r>
        </a:p>
      </dsp:txBody>
      <dsp:txXfrm>
        <a:off x="2623280" y="457881"/>
        <a:ext cx="1685360" cy="1685451"/>
      </dsp:txXfrm>
    </dsp:sp>
    <dsp:sp modelId="{8E612D10-F42C-46E5-A5E4-32EB0D4D925B}">
      <dsp:nvSpPr>
        <dsp:cNvPr id="0" name=""/>
        <dsp:cNvSpPr/>
      </dsp:nvSpPr>
      <dsp:spPr>
        <a:xfrm>
          <a:off x="3634391" y="0"/>
          <a:ext cx="264991" cy="2652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C7296-3D40-44B6-9328-3394DE431DD8}">
      <dsp:nvSpPr>
        <dsp:cNvPr id="0" name=""/>
        <dsp:cNvSpPr/>
      </dsp:nvSpPr>
      <dsp:spPr>
        <a:xfrm>
          <a:off x="3007114" y="2315312"/>
          <a:ext cx="192143" cy="192024"/>
        </a:xfrm>
        <a:prstGeom prst="ellipse">
          <a:avLst/>
        </a:prstGeom>
        <a:solidFill>
          <a:schemeClr val="accent5">
            <a:hueOff val="-1209023"/>
            <a:satOff val="-1283"/>
            <a:lumOff val="-8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0D676-4317-4EE5-95BC-6C57CCC21963}">
      <dsp:nvSpPr>
        <dsp:cNvPr id="0" name=""/>
        <dsp:cNvSpPr/>
      </dsp:nvSpPr>
      <dsp:spPr>
        <a:xfrm>
          <a:off x="4811209" y="1076045"/>
          <a:ext cx="192143" cy="192024"/>
        </a:xfrm>
        <a:prstGeom prst="ellipse">
          <a:avLst/>
        </a:prstGeom>
        <a:solidFill>
          <a:schemeClr val="accent5">
            <a:hueOff val="-2418046"/>
            <a:satOff val="-2566"/>
            <a:lumOff val="-17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A7E3BD-54BB-4BCF-9F8F-49111FF57453}">
      <dsp:nvSpPr>
        <dsp:cNvPr id="0" name=""/>
        <dsp:cNvSpPr/>
      </dsp:nvSpPr>
      <dsp:spPr>
        <a:xfrm>
          <a:off x="3893027" y="2519426"/>
          <a:ext cx="264991" cy="265277"/>
        </a:xfrm>
        <a:prstGeom prst="ellipse">
          <a:avLst/>
        </a:prstGeom>
        <a:solidFill>
          <a:schemeClr val="accent5">
            <a:hueOff val="-3627068"/>
            <a:satOff val="-3848"/>
            <a:lumOff val="-257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6CFCF-4B6B-470A-BD42-97C1DE81C36E}">
      <dsp:nvSpPr>
        <dsp:cNvPr id="0" name=""/>
        <dsp:cNvSpPr/>
      </dsp:nvSpPr>
      <dsp:spPr>
        <a:xfrm>
          <a:off x="3060894" y="376580"/>
          <a:ext cx="192143" cy="192024"/>
        </a:xfrm>
        <a:prstGeom prst="ellipse">
          <a:avLst/>
        </a:prstGeom>
        <a:solidFill>
          <a:schemeClr val="accent5">
            <a:hueOff val="-4836091"/>
            <a:satOff val="-5131"/>
            <a:lumOff val="-34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FD425-54C8-4CA1-B932-AA3272432F54}">
      <dsp:nvSpPr>
        <dsp:cNvPr id="0" name=""/>
        <dsp:cNvSpPr/>
      </dsp:nvSpPr>
      <dsp:spPr>
        <a:xfrm>
          <a:off x="2456107" y="1476096"/>
          <a:ext cx="192143" cy="192024"/>
        </a:xfrm>
        <a:prstGeom prst="ellipse">
          <a:avLst/>
        </a:prstGeom>
        <a:solidFill>
          <a:schemeClr val="accent5">
            <a:hueOff val="-6045114"/>
            <a:satOff val="-6414"/>
            <a:lumOff val="-42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9FC364-678C-407D-9C07-F3F5C0D05780}">
      <dsp:nvSpPr>
        <dsp:cNvPr id="0" name=""/>
        <dsp:cNvSpPr/>
      </dsp:nvSpPr>
      <dsp:spPr>
        <a:xfrm>
          <a:off x="1463410" y="533399"/>
          <a:ext cx="1100458" cy="979679"/>
        </a:xfrm>
        <a:prstGeom prst="ellipse">
          <a:avLst/>
        </a:prstGeom>
        <a:solidFill>
          <a:schemeClr val="accent5">
            <a:hueOff val="-7254137"/>
            <a:satOff val="-7697"/>
            <a:lumOff val="-51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/>
            <a:t>Accessibilité</a:t>
          </a:r>
        </a:p>
      </dsp:txBody>
      <dsp:txXfrm>
        <a:off x="1624568" y="676870"/>
        <a:ext cx="778142" cy="692737"/>
      </dsp:txXfrm>
    </dsp:sp>
    <dsp:sp modelId="{C8F82E60-3082-4805-B474-37BD1DF7FC07}">
      <dsp:nvSpPr>
        <dsp:cNvPr id="0" name=""/>
        <dsp:cNvSpPr/>
      </dsp:nvSpPr>
      <dsp:spPr>
        <a:xfrm>
          <a:off x="3366466" y="385114"/>
          <a:ext cx="264991" cy="265277"/>
        </a:xfrm>
        <a:prstGeom prst="ellipse">
          <a:avLst/>
        </a:prstGeom>
        <a:solidFill>
          <a:schemeClr val="accent5">
            <a:hueOff val="-8463160"/>
            <a:satOff val="-8980"/>
            <a:lumOff val="-60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FA34B-D8C1-46AA-A07C-E69A9E57F65D}">
      <dsp:nvSpPr>
        <dsp:cNvPr id="0" name=""/>
        <dsp:cNvSpPr/>
      </dsp:nvSpPr>
      <dsp:spPr>
        <a:xfrm>
          <a:off x="1620552" y="1791513"/>
          <a:ext cx="479136" cy="479348"/>
        </a:xfrm>
        <a:prstGeom prst="ellipse">
          <a:avLst/>
        </a:prstGeom>
        <a:solidFill>
          <a:schemeClr val="accent5">
            <a:hueOff val="-9672183"/>
            <a:satOff val="-10262"/>
            <a:lumOff val="-68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1E31E6-3022-4EBA-8E0E-F6927BFD78B7}">
      <dsp:nvSpPr>
        <dsp:cNvPr id="0" name=""/>
        <dsp:cNvSpPr/>
      </dsp:nvSpPr>
      <dsp:spPr>
        <a:xfrm>
          <a:off x="4796038" y="153645"/>
          <a:ext cx="1182224" cy="827428"/>
        </a:xfrm>
        <a:prstGeom prst="ellipse">
          <a:avLst/>
        </a:prstGeom>
        <a:solidFill>
          <a:schemeClr val="accent5">
            <a:hueOff val="-10881205"/>
            <a:satOff val="-11545"/>
            <a:lumOff val="-77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Praticabilité</a:t>
          </a:r>
        </a:p>
      </dsp:txBody>
      <dsp:txXfrm>
        <a:off x="4969171" y="274819"/>
        <a:ext cx="835958" cy="585080"/>
      </dsp:txXfrm>
    </dsp:sp>
    <dsp:sp modelId="{164E040F-CD77-430D-A471-E6E68DB0DCE5}">
      <dsp:nvSpPr>
        <dsp:cNvPr id="0" name=""/>
        <dsp:cNvSpPr/>
      </dsp:nvSpPr>
      <dsp:spPr>
        <a:xfrm>
          <a:off x="4469946" y="752094"/>
          <a:ext cx="264991" cy="265277"/>
        </a:xfrm>
        <a:prstGeom prst="ellipse">
          <a:avLst/>
        </a:prstGeom>
        <a:solidFill>
          <a:schemeClr val="accent5">
            <a:hueOff val="-12090229"/>
            <a:satOff val="-12828"/>
            <a:lumOff val="-85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F9685-2ACF-45DA-84FC-B8E229A0C53B}">
      <dsp:nvSpPr>
        <dsp:cNvPr id="0" name=""/>
        <dsp:cNvSpPr/>
      </dsp:nvSpPr>
      <dsp:spPr>
        <a:xfrm>
          <a:off x="1438187" y="2361895"/>
          <a:ext cx="192143" cy="192024"/>
        </a:xfrm>
        <a:prstGeom prst="ellipse">
          <a:avLst/>
        </a:prstGeom>
        <a:solidFill>
          <a:schemeClr val="accent5">
            <a:hueOff val="-13299251"/>
            <a:satOff val="-14111"/>
            <a:lumOff val="-9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3AFDF-6F85-4C5B-A393-0ACA6A060E3D}">
      <dsp:nvSpPr>
        <dsp:cNvPr id="0" name=""/>
        <dsp:cNvSpPr/>
      </dsp:nvSpPr>
      <dsp:spPr>
        <a:xfrm>
          <a:off x="3352776" y="2088439"/>
          <a:ext cx="192143" cy="192024"/>
        </a:xfrm>
        <a:prstGeom prst="ellipse">
          <a:avLst/>
        </a:prstGeom>
        <a:solidFill>
          <a:schemeClr val="accent5">
            <a:hueOff val="-14508274"/>
            <a:satOff val="-15394"/>
            <a:lumOff val="-102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D24D0-3EB6-43CC-ACA6-E97B08FD8531}">
      <dsp:nvSpPr>
        <dsp:cNvPr id="0" name=""/>
        <dsp:cNvSpPr/>
      </dsp:nvSpPr>
      <dsp:spPr>
        <a:xfrm>
          <a:off x="5027574" y="1790701"/>
          <a:ext cx="1630487" cy="903069"/>
        </a:xfrm>
        <a:prstGeom prst="ellipse">
          <a:avLst/>
        </a:prstGeom>
        <a:solidFill>
          <a:schemeClr val="accent5">
            <a:hueOff val="-15717297"/>
            <a:satOff val="-16677"/>
            <a:lumOff val="-111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Aire et zone de retournement, croisement</a:t>
          </a:r>
        </a:p>
      </dsp:txBody>
      <dsp:txXfrm>
        <a:off x="5266353" y="1922952"/>
        <a:ext cx="1152929" cy="638567"/>
      </dsp:txXfrm>
    </dsp:sp>
    <dsp:sp modelId="{7BE6DBB8-0B93-4D59-B98F-A311BAB12AB6}">
      <dsp:nvSpPr>
        <dsp:cNvPr id="0" name=""/>
        <dsp:cNvSpPr/>
      </dsp:nvSpPr>
      <dsp:spPr>
        <a:xfrm>
          <a:off x="5085001" y="1723949"/>
          <a:ext cx="192143" cy="192024"/>
        </a:xfrm>
        <a:prstGeom prst="ellipse">
          <a:avLst/>
        </a:prstGeom>
        <a:solidFill>
          <a:schemeClr val="accent5">
            <a:hueOff val="-16926321"/>
            <a:satOff val="-17959"/>
            <a:lumOff val="-120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31AB2-14F5-4FB0-ABFF-FAF989DB6A8D}">
      <dsp:nvSpPr>
        <dsp:cNvPr id="0" name=""/>
        <dsp:cNvSpPr/>
      </dsp:nvSpPr>
      <dsp:spPr>
        <a:xfrm>
          <a:off x="2576869" y="2586990"/>
          <a:ext cx="969028" cy="969010"/>
        </a:xfrm>
        <a:prstGeom prst="ellipse">
          <a:avLst/>
        </a:prstGeom>
        <a:solidFill>
          <a:schemeClr val="accent5">
            <a:hueOff val="-18135342"/>
            <a:satOff val="-19242"/>
            <a:lumOff val="-128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 dirty="0"/>
            <a:t>Linéaire / ponctuel ? </a:t>
          </a:r>
        </a:p>
      </dsp:txBody>
      <dsp:txXfrm>
        <a:off x="2718780" y="2728898"/>
        <a:ext cx="685206" cy="685194"/>
      </dsp:txXfrm>
    </dsp:sp>
    <dsp:sp modelId="{2BCD74E8-4B8F-49B9-9ECE-5AD5DE4D37B1}">
      <dsp:nvSpPr>
        <dsp:cNvPr id="0" name=""/>
        <dsp:cNvSpPr/>
      </dsp:nvSpPr>
      <dsp:spPr>
        <a:xfrm>
          <a:off x="3442248" y="2554275"/>
          <a:ext cx="192143" cy="192024"/>
        </a:xfrm>
        <a:prstGeom prst="ellipse">
          <a:avLst/>
        </a:prstGeom>
        <a:solidFill>
          <a:schemeClr val="accent5">
            <a:hueOff val="-19344366"/>
            <a:satOff val="-20525"/>
            <a:lumOff val="-137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EEE2E-9DC0-42CD-92F3-7496B4F28FDE}" type="datetimeFigureOut">
              <a:rPr lang="fr-FR" smtClean="0"/>
              <a:t>05/02/2025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31599"/>
            <a:ext cx="2945659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31599"/>
            <a:ext cx="2945659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6B835-EEA5-4E85-85A7-2F7DE57122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914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30T12:08:08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3123 1888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05/02/2025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6661"/>
            <a:ext cx="5438140" cy="446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945659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31599"/>
            <a:ext cx="2945659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06CD8F-B7ED-4A05-9FB1-A01CC0EF02CC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8915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fr-FR" dirty="0"/>
              <a:t>Certains attributs font sens pour un ensemble de données, en particulier de la toponymie. </a:t>
            </a:r>
          </a:p>
          <a:p>
            <a:pPr marL="216925" lvl="3" indent="0">
              <a:buNone/>
            </a:pPr>
            <a:r>
              <a:rPr lang="fr-FR" dirty="0"/>
              <a:t>Par exemple, l’A6, qui est une route nommée, est en réalité constituée d’un ensemble de tronçons de route.</a:t>
            </a:r>
          </a:p>
          <a:p>
            <a:pPr marL="216925" lvl="3" indent="0">
              <a:buNone/>
            </a:pPr>
            <a:r>
              <a:rPr lang="fr-FR" dirty="0"/>
              <a:t>C’est également le cas de la route Napoléon dans les Alpes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1053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Autoroutes Paris-Rhin-Rhône</a:t>
            </a:r>
            <a:r>
              <a:rPr lang="fr-FR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 (APRR) 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115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 </a:t>
            </a:r>
            <a:r>
              <a:rPr lang="en-US" err="1">
                <a:ea typeface="Calibri"/>
                <a:cs typeface="Calibri"/>
              </a:rPr>
              <a:t>mutualiser</a:t>
            </a:r>
            <a:r>
              <a:rPr lang="en-US">
                <a:ea typeface="Calibri"/>
                <a:cs typeface="Calibri"/>
              </a:rPr>
              <a:t> avec la </a:t>
            </a:r>
            <a:r>
              <a:rPr lang="en-US" err="1">
                <a:ea typeface="Calibri"/>
                <a:cs typeface="Calibri"/>
              </a:rPr>
              <a:t>thématique</a:t>
            </a:r>
            <a:r>
              <a:rPr lang="en-US">
                <a:ea typeface="Calibri"/>
                <a:cs typeface="Calibri"/>
              </a:rPr>
              <a:t> DFCI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CoPil NaviForest n°4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13/06/2023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FCBA-IGN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E84F5-E102-4049-B206-4567741B1597}" type="slidenum">
              <a:rPr kumimoji="0" lang="fr-FR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64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CoPil NaviForest n°4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fr-FR"/>
              <a:t>13/06/2023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FCBA-IGN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E84F5-E102-4049-B206-4567741B1597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636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CoPil NaviForest n°4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fr-FR"/>
              <a:t>13/06/2023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FCBA-IGN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E84F5-E102-4049-B206-4567741B1597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34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/>
              <a:t>06/02/2025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720000" y="3919897"/>
            <a:ext cx="3240000" cy="900000"/>
          </a:xfrm>
        </p:spPr>
        <p:txBody>
          <a:bodyPr anchor="b" anchorCtr="0"/>
          <a:lstStyle>
            <a:lvl1pPr>
              <a:defRPr sz="1150"/>
            </a:lvl1pPr>
          </a:lstStyle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40000" y="360000"/>
            <a:ext cx="2700000" cy="2700000"/>
          </a:xfrm>
          <a:prstGeom prst="rect">
            <a:avLst/>
          </a:prstGeom>
        </p:spPr>
      </p:pic>
      <p:grpSp>
        <p:nvGrpSpPr>
          <p:cNvPr id="8" name="Group 13"/>
          <p:cNvGrpSpPr>
            <a:grpSpLocks noChangeAspect="1"/>
          </p:cNvGrpSpPr>
          <p:nvPr userDrawn="1"/>
        </p:nvGrpSpPr>
        <p:grpSpPr bwMode="auto">
          <a:xfrm>
            <a:off x="7190931" y="540000"/>
            <a:ext cx="1208660" cy="1240800"/>
            <a:chOff x="2023" y="1221"/>
            <a:chExt cx="1710" cy="1878"/>
          </a:xfrm>
        </p:grpSpPr>
        <p:sp>
          <p:nvSpPr>
            <p:cNvPr id="9" name="Rectangle 14"/>
            <p:cNvSpPr>
              <a:spLocks noChangeArrowheads="1"/>
            </p:cNvSpPr>
            <p:nvPr userDrawn="1"/>
          </p:nvSpPr>
          <p:spPr bwMode="auto">
            <a:xfrm>
              <a:off x="2023" y="2206"/>
              <a:ext cx="20" cy="112"/>
            </a:xfrm>
            <a:prstGeom prst="rect">
              <a:avLst/>
            </a:pr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11" name="Freeform 15"/>
            <p:cNvSpPr>
              <a:spLocks/>
            </p:cNvSpPr>
            <p:nvPr userDrawn="1"/>
          </p:nvSpPr>
          <p:spPr bwMode="auto">
            <a:xfrm>
              <a:off x="2073" y="2206"/>
              <a:ext cx="100" cy="113"/>
            </a:xfrm>
            <a:custGeom>
              <a:avLst/>
              <a:gdLst>
                <a:gd name="T0" fmla="*/ 66 w 66"/>
                <a:gd name="T1" fmla="*/ 65 h 75"/>
                <a:gd name="T2" fmla="*/ 63 w 66"/>
                <a:gd name="T3" fmla="*/ 72 h 75"/>
                <a:gd name="T4" fmla="*/ 55 w 66"/>
                <a:gd name="T5" fmla="*/ 75 h 75"/>
                <a:gd name="T6" fmla="*/ 48 w 66"/>
                <a:gd name="T7" fmla="*/ 73 h 75"/>
                <a:gd name="T8" fmla="*/ 44 w 66"/>
                <a:gd name="T9" fmla="*/ 67 h 75"/>
                <a:gd name="T10" fmla="*/ 13 w 66"/>
                <a:gd name="T11" fmla="*/ 15 h 75"/>
                <a:gd name="T12" fmla="*/ 13 w 66"/>
                <a:gd name="T13" fmla="*/ 74 h 75"/>
                <a:gd name="T14" fmla="*/ 0 w 66"/>
                <a:gd name="T15" fmla="*/ 74 h 75"/>
                <a:gd name="T16" fmla="*/ 0 w 66"/>
                <a:gd name="T17" fmla="*/ 11 h 75"/>
                <a:gd name="T18" fmla="*/ 11 w 66"/>
                <a:gd name="T19" fmla="*/ 0 h 75"/>
                <a:gd name="T20" fmla="*/ 19 w 66"/>
                <a:gd name="T21" fmla="*/ 3 h 75"/>
                <a:gd name="T22" fmla="*/ 23 w 66"/>
                <a:gd name="T23" fmla="*/ 9 h 75"/>
                <a:gd name="T24" fmla="*/ 53 w 66"/>
                <a:gd name="T25" fmla="*/ 61 h 75"/>
                <a:gd name="T26" fmla="*/ 53 w 66"/>
                <a:gd name="T27" fmla="*/ 1 h 75"/>
                <a:gd name="T28" fmla="*/ 66 w 66"/>
                <a:gd name="T29" fmla="*/ 1 h 75"/>
                <a:gd name="T30" fmla="*/ 66 w 66"/>
                <a:gd name="T31" fmla="*/ 6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75">
                  <a:moveTo>
                    <a:pt x="66" y="65"/>
                  </a:moveTo>
                  <a:cubicBezTo>
                    <a:pt x="66" y="68"/>
                    <a:pt x="65" y="70"/>
                    <a:pt x="63" y="72"/>
                  </a:cubicBezTo>
                  <a:cubicBezTo>
                    <a:pt x="61" y="74"/>
                    <a:pt x="59" y="75"/>
                    <a:pt x="55" y="75"/>
                  </a:cubicBezTo>
                  <a:cubicBezTo>
                    <a:pt x="52" y="75"/>
                    <a:pt x="50" y="75"/>
                    <a:pt x="48" y="73"/>
                  </a:cubicBezTo>
                  <a:cubicBezTo>
                    <a:pt x="47" y="72"/>
                    <a:pt x="46" y="70"/>
                    <a:pt x="44" y="67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4" y="0"/>
                    <a:pt x="11" y="0"/>
                  </a:cubicBezTo>
                  <a:cubicBezTo>
                    <a:pt x="15" y="0"/>
                    <a:pt x="17" y="1"/>
                    <a:pt x="19" y="3"/>
                  </a:cubicBezTo>
                  <a:cubicBezTo>
                    <a:pt x="20" y="3"/>
                    <a:pt x="21" y="5"/>
                    <a:pt x="23" y="9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6" y="1"/>
                    <a:pt x="66" y="1"/>
                    <a:pt x="66" y="1"/>
                  </a:cubicBezTo>
                  <a:lnTo>
                    <a:pt x="66" y="65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12" name="Freeform 16"/>
            <p:cNvSpPr>
              <a:spLocks/>
            </p:cNvSpPr>
            <p:nvPr userDrawn="1"/>
          </p:nvSpPr>
          <p:spPr bwMode="auto">
            <a:xfrm>
              <a:off x="2201" y="2206"/>
              <a:ext cx="88" cy="112"/>
            </a:xfrm>
            <a:custGeom>
              <a:avLst/>
              <a:gdLst>
                <a:gd name="T0" fmla="*/ 58 w 58"/>
                <a:gd name="T1" fmla="*/ 11 h 74"/>
                <a:gd name="T2" fmla="*/ 24 w 58"/>
                <a:gd name="T3" fmla="*/ 11 h 74"/>
                <a:gd name="T4" fmla="*/ 14 w 58"/>
                <a:gd name="T5" fmla="*/ 14 h 74"/>
                <a:gd name="T6" fmla="*/ 13 w 58"/>
                <a:gd name="T7" fmla="*/ 24 h 74"/>
                <a:gd name="T8" fmla="*/ 16 w 58"/>
                <a:gd name="T9" fmla="*/ 30 h 74"/>
                <a:gd name="T10" fmla="*/ 24 w 58"/>
                <a:gd name="T11" fmla="*/ 32 h 74"/>
                <a:gd name="T12" fmla="*/ 38 w 58"/>
                <a:gd name="T13" fmla="*/ 32 h 74"/>
                <a:gd name="T14" fmla="*/ 53 w 58"/>
                <a:gd name="T15" fmla="*/ 36 h 74"/>
                <a:gd name="T16" fmla="*/ 58 w 58"/>
                <a:gd name="T17" fmla="*/ 47 h 74"/>
                <a:gd name="T18" fmla="*/ 58 w 58"/>
                <a:gd name="T19" fmla="*/ 58 h 74"/>
                <a:gd name="T20" fmla="*/ 53 w 58"/>
                <a:gd name="T21" fmla="*/ 70 h 74"/>
                <a:gd name="T22" fmla="*/ 38 w 58"/>
                <a:gd name="T23" fmla="*/ 74 h 74"/>
                <a:gd name="T24" fmla="*/ 0 w 58"/>
                <a:gd name="T25" fmla="*/ 74 h 74"/>
                <a:gd name="T26" fmla="*/ 0 w 58"/>
                <a:gd name="T27" fmla="*/ 63 h 74"/>
                <a:gd name="T28" fmla="*/ 34 w 58"/>
                <a:gd name="T29" fmla="*/ 63 h 74"/>
                <a:gd name="T30" fmla="*/ 44 w 58"/>
                <a:gd name="T31" fmla="*/ 60 h 74"/>
                <a:gd name="T32" fmla="*/ 45 w 58"/>
                <a:gd name="T33" fmla="*/ 50 h 74"/>
                <a:gd name="T34" fmla="*/ 34 w 58"/>
                <a:gd name="T35" fmla="*/ 42 h 74"/>
                <a:gd name="T36" fmla="*/ 20 w 58"/>
                <a:gd name="T37" fmla="*/ 42 h 74"/>
                <a:gd name="T38" fmla="*/ 6 w 58"/>
                <a:gd name="T39" fmla="*/ 38 h 74"/>
                <a:gd name="T40" fmla="*/ 0 w 58"/>
                <a:gd name="T41" fmla="*/ 27 h 74"/>
                <a:gd name="T42" fmla="*/ 0 w 58"/>
                <a:gd name="T43" fmla="*/ 16 h 74"/>
                <a:gd name="T44" fmla="*/ 6 w 58"/>
                <a:gd name="T45" fmla="*/ 3 h 74"/>
                <a:gd name="T46" fmla="*/ 20 w 58"/>
                <a:gd name="T47" fmla="*/ 0 h 74"/>
                <a:gd name="T48" fmla="*/ 58 w 58"/>
                <a:gd name="T49" fmla="*/ 0 h 74"/>
                <a:gd name="T50" fmla="*/ 58 w 58"/>
                <a:gd name="T51" fmla="*/ 1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8" h="74">
                  <a:moveTo>
                    <a:pt x="58" y="11"/>
                  </a:moveTo>
                  <a:cubicBezTo>
                    <a:pt x="24" y="11"/>
                    <a:pt x="24" y="11"/>
                    <a:pt x="24" y="11"/>
                  </a:cubicBezTo>
                  <a:cubicBezTo>
                    <a:pt x="19" y="11"/>
                    <a:pt x="15" y="12"/>
                    <a:pt x="14" y="14"/>
                  </a:cubicBezTo>
                  <a:cubicBezTo>
                    <a:pt x="13" y="16"/>
                    <a:pt x="13" y="19"/>
                    <a:pt x="13" y="24"/>
                  </a:cubicBezTo>
                  <a:cubicBezTo>
                    <a:pt x="13" y="26"/>
                    <a:pt x="14" y="28"/>
                    <a:pt x="16" y="30"/>
                  </a:cubicBezTo>
                  <a:cubicBezTo>
                    <a:pt x="18" y="31"/>
                    <a:pt x="21" y="32"/>
                    <a:pt x="24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44" y="32"/>
                    <a:pt x="49" y="33"/>
                    <a:pt x="53" y="36"/>
                  </a:cubicBezTo>
                  <a:cubicBezTo>
                    <a:pt x="56" y="38"/>
                    <a:pt x="58" y="42"/>
                    <a:pt x="58" y="47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8" y="64"/>
                    <a:pt x="56" y="67"/>
                    <a:pt x="53" y="70"/>
                  </a:cubicBezTo>
                  <a:cubicBezTo>
                    <a:pt x="49" y="73"/>
                    <a:pt x="44" y="74"/>
                    <a:pt x="38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9" y="63"/>
                    <a:pt x="43" y="62"/>
                    <a:pt x="44" y="60"/>
                  </a:cubicBezTo>
                  <a:cubicBezTo>
                    <a:pt x="45" y="58"/>
                    <a:pt x="45" y="55"/>
                    <a:pt x="45" y="50"/>
                  </a:cubicBezTo>
                  <a:cubicBezTo>
                    <a:pt x="45" y="45"/>
                    <a:pt x="41" y="42"/>
                    <a:pt x="34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4" y="42"/>
                    <a:pt x="9" y="41"/>
                    <a:pt x="6" y="38"/>
                  </a:cubicBezTo>
                  <a:cubicBezTo>
                    <a:pt x="2" y="36"/>
                    <a:pt x="0" y="32"/>
                    <a:pt x="0" y="2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1"/>
                    <a:pt x="2" y="7"/>
                    <a:pt x="6" y="3"/>
                  </a:cubicBezTo>
                  <a:cubicBezTo>
                    <a:pt x="9" y="1"/>
                    <a:pt x="14" y="0"/>
                    <a:pt x="20" y="0"/>
                  </a:cubicBezTo>
                  <a:cubicBezTo>
                    <a:pt x="58" y="0"/>
                    <a:pt x="58" y="0"/>
                    <a:pt x="58" y="0"/>
                  </a:cubicBezTo>
                  <a:lnTo>
                    <a:pt x="58" y="11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2313" y="2206"/>
              <a:ext cx="87" cy="112"/>
            </a:xfrm>
            <a:custGeom>
              <a:avLst/>
              <a:gdLst>
                <a:gd name="T0" fmla="*/ 87 w 87"/>
                <a:gd name="T1" fmla="*/ 17 h 112"/>
                <a:gd name="T2" fmla="*/ 54 w 87"/>
                <a:gd name="T3" fmla="*/ 17 h 112"/>
                <a:gd name="T4" fmla="*/ 54 w 87"/>
                <a:gd name="T5" fmla="*/ 112 h 112"/>
                <a:gd name="T6" fmla="*/ 33 w 87"/>
                <a:gd name="T7" fmla="*/ 112 h 112"/>
                <a:gd name="T8" fmla="*/ 33 w 87"/>
                <a:gd name="T9" fmla="*/ 17 h 112"/>
                <a:gd name="T10" fmla="*/ 0 w 87"/>
                <a:gd name="T11" fmla="*/ 17 h 112"/>
                <a:gd name="T12" fmla="*/ 0 w 87"/>
                <a:gd name="T13" fmla="*/ 0 h 112"/>
                <a:gd name="T14" fmla="*/ 87 w 87"/>
                <a:gd name="T15" fmla="*/ 0 h 112"/>
                <a:gd name="T16" fmla="*/ 87 w 87"/>
                <a:gd name="T17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12">
                  <a:moveTo>
                    <a:pt x="87" y="17"/>
                  </a:moveTo>
                  <a:lnTo>
                    <a:pt x="54" y="17"/>
                  </a:lnTo>
                  <a:lnTo>
                    <a:pt x="54" y="112"/>
                  </a:lnTo>
                  <a:lnTo>
                    <a:pt x="33" y="112"/>
                  </a:lnTo>
                  <a:lnTo>
                    <a:pt x="3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17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14" name="Rectangle 18"/>
            <p:cNvSpPr>
              <a:spLocks noChangeArrowheads="1"/>
            </p:cNvSpPr>
            <p:nvPr userDrawn="1"/>
          </p:nvSpPr>
          <p:spPr bwMode="auto">
            <a:xfrm>
              <a:off x="2422" y="2206"/>
              <a:ext cx="21" cy="112"/>
            </a:xfrm>
            <a:prstGeom prst="rect">
              <a:avLst/>
            </a:pr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15" name="Freeform 19"/>
            <p:cNvSpPr>
              <a:spLocks/>
            </p:cNvSpPr>
            <p:nvPr userDrawn="1"/>
          </p:nvSpPr>
          <p:spPr bwMode="auto">
            <a:xfrm>
              <a:off x="2464" y="2206"/>
              <a:ext cx="87" cy="112"/>
            </a:xfrm>
            <a:custGeom>
              <a:avLst/>
              <a:gdLst>
                <a:gd name="T0" fmla="*/ 87 w 87"/>
                <a:gd name="T1" fmla="*/ 17 h 112"/>
                <a:gd name="T2" fmla="*/ 53 w 87"/>
                <a:gd name="T3" fmla="*/ 17 h 112"/>
                <a:gd name="T4" fmla="*/ 53 w 87"/>
                <a:gd name="T5" fmla="*/ 112 h 112"/>
                <a:gd name="T6" fmla="*/ 33 w 87"/>
                <a:gd name="T7" fmla="*/ 112 h 112"/>
                <a:gd name="T8" fmla="*/ 33 w 87"/>
                <a:gd name="T9" fmla="*/ 17 h 112"/>
                <a:gd name="T10" fmla="*/ 0 w 87"/>
                <a:gd name="T11" fmla="*/ 17 h 112"/>
                <a:gd name="T12" fmla="*/ 0 w 87"/>
                <a:gd name="T13" fmla="*/ 0 h 112"/>
                <a:gd name="T14" fmla="*/ 87 w 87"/>
                <a:gd name="T15" fmla="*/ 0 h 112"/>
                <a:gd name="T16" fmla="*/ 87 w 87"/>
                <a:gd name="T17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12">
                  <a:moveTo>
                    <a:pt x="87" y="17"/>
                  </a:moveTo>
                  <a:lnTo>
                    <a:pt x="53" y="17"/>
                  </a:lnTo>
                  <a:lnTo>
                    <a:pt x="53" y="112"/>
                  </a:lnTo>
                  <a:lnTo>
                    <a:pt x="33" y="112"/>
                  </a:lnTo>
                  <a:lnTo>
                    <a:pt x="3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17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16" name="Freeform 20"/>
            <p:cNvSpPr>
              <a:spLocks/>
            </p:cNvSpPr>
            <p:nvPr userDrawn="1"/>
          </p:nvSpPr>
          <p:spPr bwMode="auto">
            <a:xfrm>
              <a:off x="2572" y="2206"/>
              <a:ext cx="100" cy="112"/>
            </a:xfrm>
            <a:custGeom>
              <a:avLst/>
              <a:gdLst>
                <a:gd name="T0" fmla="*/ 66 w 66"/>
                <a:gd name="T1" fmla="*/ 56 h 74"/>
                <a:gd name="T2" fmla="*/ 65 w 66"/>
                <a:gd name="T3" fmla="*/ 63 h 74"/>
                <a:gd name="T4" fmla="*/ 60 w 66"/>
                <a:gd name="T5" fmla="*/ 70 h 74"/>
                <a:gd name="T6" fmla="*/ 52 w 66"/>
                <a:gd name="T7" fmla="*/ 74 h 74"/>
                <a:gd name="T8" fmla="*/ 43 w 66"/>
                <a:gd name="T9" fmla="*/ 74 h 74"/>
                <a:gd name="T10" fmla="*/ 23 w 66"/>
                <a:gd name="T11" fmla="*/ 74 h 74"/>
                <a:gd name="T12" fmla="*/ 14 w 66"/>
                <a:gd name="T13" fmla="*/ 74 h 74"/>
                <a:gd name="T14" fmla="*/ 6 w 66"/>
                <a:gd name="T15" fmla="*/ 70 h 74"/>
                <a:gd name="T16" fmla="*/ 1 w 66"/>
                <a:gd name="T17" fmla="*/ 63 h 74"/>
                <a:gd name="T18" fmla="*/ 0 w 66"/>
                <a:gd name="T19" fmla="*/ 56 h 74"/>
                <a:gd name="T20" fmla="*/ 0 w 66"/>
                <a:gd name="T21" fmla="*/ 0 h 74"/>
                <a:gd name="T22" fmla="*/ 14 w 66"/>
                <a:gd name="T23" fmla="*/ 0 h 74"/>
                <a:gd name="T24" fmla="*/ 14 w 66"/>
                <a:gd name="T25" fmla="*/ 54 h 74"/>
                <a:gd name="T26" fmla="*/ 16 w 66"/>
                <a:gd name="T27" fmla="*/ 61 h 74"/>
                <a:gd name="T28" fmla="*/ 26 w 66"/>
                <a:gd name="T29" fmla="*/ 63 h 74"/>
                <a:gd name="T30" fmla="*/ 40 w 66"/>
                <a:gd name="T31" fmla="*/ 63 h 74"/>
                <a:gd name="T32" fmla="*/ 50 w 66"/>
                <a:gd name="T33" fmla="*/ 61 h 74"/>
                <a:gd name="T34" fmla="*/ 53 w 66"/>
                <a:gd name="T35" fmla="*/ 54 h 74"/>
                <a:gd name="T36" fmla="*/ 53 w 66"/>
                <a:gd name="T37" fmla="*/ 0 h 74"/>
                <a:gd name="T38" fmla="*/ 66 w 66"/>
                <a:gd name="T39" fmla="*/ 0 h 74"/>
                <a:gd name="T40" fmla="*/ 66 w 66"/>
                <a:gd name="T41" fmla="*/ 5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" h="74">
                  <a:moveTo>
                    <a:pt x="66" y="56"/>
                  </a:moveTo>
                  <a:cubicBezTo>
                    <a:pt x="66" y="59"/>
                    <a:pt x="65" y="62"/>
                    <a:pt x="65" y="63"/>
                  </a:cubicBezTo>
                  <a:cubicBezTo>
                    <a:pt x="64" y="66"/>
                    <a:pt x="62" y="68"/>
                    <a:pt x="60" y="70"/>
                  </a:cubicBezTo>
                  <a:cubicBezTo>
                    <a:pt x="58" y="72"/>
                    <a:pt x="55" y="73"/>
                    <a:pt x="52" y="74"/>
                  </a:cubicBezTo>
                  <a:cubicBezTo>
                    <a:pt x="51" y="74"/>
                    <a:pt x="48" y="74"/>
                    <a:pt x="43" y="7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19" y="74"/>
                    <a:pt x="16" y="74"/>
                    <a:pt x="14" y="74"/>
                  </a:cubicBezTo>
                  <a:cubicBezTo>
                    <a:pt x="11" y="73"/>
                    <a:pt x="8" y="72"/>
                    <a:pt x="6" y="70"/>
                  </a:cubicBezTo>
                  <a:cubicBezTo>
                    <a:pt x="4" y="68"/>
                    <a:pt x="2" y="66"/>
                    <a:pt x="1" y="63"/>
                  </a:cubicBezTo>
                  <a:cubicBezTo>
                    <a:pt x="1" y="62"/>
                    <a:pt x="0" y="59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7"/>
                    <a:pt x="14" y="60"/>
                    <a:pt x="16" y="61"/>
                  </a:cubicBezTo>
                  <a:cubicBezTo>
                    <a:pt x="18" y="63"/>
                    <a:pt x="21" y="63"/>
                    <a:pt x="26" y="63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45" y="63"/>
                    <a:pt x="48" y="63"/>
                    <a:pt x="50" y="61"/>
                  </a:cubicBezTo>
                  <a:cubicBezTo>
                    <a:pt x="52" y="60"/>
                    <a:pt x="53" y="58"/>
                    <a:pt x="53" y="5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6" y="56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17" name="Freeform 21"/>
            <p:cNvSpPr>
              <a:spLocks/>
            </p:cNvSpPr>
            <p:nvPr userDrawn="1"/>
          </p:nvSpPr>
          <p:spPr bwMode="auto">
            <a:xfrm>
              <a:off x="2693" y="2206"/>
              <a:ext cx="87" cy="112"/>
            </a:xfrm>
            <a:custGeom>
              <a:avLst/>
              <a:gdLst>
                <a:gd name="T0" fmla="*/ 87 w 87"/>
                <a:gd name="T1" fmla="*/ 17 h 112"/>
                <a:gd name="T2" fmla="*/ 54 w 87"/>
                <a:gd name="T3" fmla="*/ 17 h 112"/>
                <a:gd name="T4" fmla="*/ 54 w 87"/>
                <a:gd name="T5" fmla="*/ 112 h 112"/>
                <a:gd name="T6" fmla="*/ 33 w 87"/>
                <a:gd name="T7" fmla="*/ 112 h 112"/>
                <a:gd name="T8" fmla="*/ 33 w 87"/>
                <a:gd name="T9" fmla="*/ 17 h 112"/>
                <a:gd name="T10" fmla="*/ 0 w 87"/>
                <a:gd name="T11" fmla="*/ 17 h 112"/>
                <a:gd name="T12" fmla="*/ 0 w 87"/>
                <a:gd name="T13" fmla="*/ 0 h 112"/>
                <a:gd name="T14" fmla="*/ 87 w 87"/>
                <a:gd name="T15" fmla="*/ 0 h 112"/>
                <a:gd name="T16" fmla="*/ 87 w 87"/>
                <a:gd name="T17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12">
                  <a:moveTo>
                    <a:pt x="87" y="17"/>
                  </a:moveTo>
                  <a:lnTo>
                    <a:pt x="54" y="17"/>
                  </a:lnTo>
                  <a:lnTo>
                    <a:pt x="54" y="112"/>
                  </a:lnTo>
                  <a:lnTo>
                    <a:pt x="33" y="112"/>
                  </a:lnTo>
                  <a:lnTo>
                    <a:pt x="3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17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 userDrawn="1"/>
          </p:nvSpPr>
          <p:spPr bwMode="auto">
            <a:xfrm>
              <a:off x="2851" y="2206"/>
              <a:ext cx="100" cy="113"/>
            </a:xfrm>
            <a:custGeom>
              <a:avLst/>
              <a:gdLst>
                <a:gd name="T0" fmla="*/ 66 w 66"/>
                <a:gd name="T1" fmla="*/ 65 h 75"/>
                <a:gd name="T2" fmla="*/ 63 w 66"/>
                <a:gd name="T3" fmla="*/ 72 h 75"/>
                <a:gd name="T4" fmla="*/ 55 w 66"/>
                <a:gd name="T5" fmla="*/ 75 h 75"/>
                <a:gd name="T6" fmla="*/ 48 w 66"/>
                <a:gd name="T7" fmla="*/ 73 h 75"/>
                <a:gd name="T8" fmla="*/ 44 w 66"/>
                <a:gd name="T9" fmla="*/ 67 h 75"/>
                <a:gd name="T10" fmla="*/ 13 w 66"/>
                <a:gd name="T11" fmla="*/ 15 h 75"/>
                <a:gd name="T12" fmla="*/ 13 w 66"/>
                <a:gd name="T13" fmla="*/ 74 h 75"/>
                <a:gd name="T14" fmla="*/ 0 w 66"/>
                <a:gd name="T15" fmla="*/ 74 h 75"/>
                <a:gd name="T16" fmla="*/ 0 w 66"/>
                <a:gd name="T17" fmla="*/ 11 h 75"/>
                <a:gd name="T18" fmla="*/ 11 w 66"/>
                <a:gd name="T19" fmla="*/ 0 h 75"/>
                <a:gd name="T20" fmla="*/ 18 w 66"/>
                <a:gd name="T21" fmla="*/ 3 h 75"/>
                <a:gd name="T22" fmla="*/ 23 w 66"/>
                <a:gd name="T23" fmla="*/ 9 h 75"/>
                <a:gd name="T24" fmla="*/ 53 w 66"/>
                <a:gd name="T25" fmla="*/ 61 h 75"/>
                <a:gd name="T26" fmla="*/ 53 w 66"/>
                <a:gd name="T27" fmla="*/ 1 h 75"/>
                <a:gd name="T28" fmla="*/ 66 w 66"/>
                <a:gd name="T29" fmla="*/ 1 h 75"/>
                <a:gd name="T30" fmla="*/ 66 w 66"/>
                <a:gd name="T31" fmla="*/ 6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75">
                  <a:moveTo>
                    <a:pt x="66" y="65"/>
                  </a:moveTo>
                  <a:cubicBezTo>
                    <a:pt x="66" y="68"/>
                    <a:pt x="65" y="70"/>
                    <a:pt x="63" y="72"/>
                  </a:cubicBezTo>
                  <a:cubicBezTo>
                    <a:pt x="61" y="74"/>
                    <a:pt x="58" y="75"/>
                    <a:pt x="55" y="75"/>
                  </a:cubicBezTo>
                  <a:cubicBezTo>
                    <a:pt x="52" y="75"/>
                    <a:pt x="49" y="75"/>
                    <a:pt x="48" y="73"/>
                  </a:cubicBezTo>
                  <a:cubicBezTo>
                    <a:pt x="47" y="72"/>
                    <a:pt x="46" y="70"/>
                    <a:pt x="44" y="67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4" y="0"/>
                    <a:pt x="11" y="0"/>
                  </a:cubicBezTo>
                  <a:cubicBezTo>
                    <a:pt x="14" y="0"/>
                    <a:pt x="17" y="1"/>
                    <a:pt x="18" y="3"/>
                  </a:cubicBezTo>
                  <a:cubicBezTo>
                    <a:pt x="19" y="3"/>
                    <a:pt x="21" y="5"/>
                    <a:pt x="23" y="9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6" y="1"/>
                    <a:pt x="66" y="1"/>
                    <a:pt x="66" y="1"/>
                  </a:cubicBezTo>
                  <a:lnTo>
                    <a:pt x="66" y="65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19" name="Freeform 23"/>
            <p:cNvSpPr>
              <a:spLocks noEditPoints="1"/>
            </p:cNvSpPr>
            <p:nvPr userDrawn="1"/>
          </p:nvSpPr>
          <p:spPr bwMode="auto">
            <a:xfrm>
              <a:off x="2970" y="2206"/>
              <a:ext cx="121" cy="112"/>
            </a:xfrm>
            <a:custGeom>
              <a:avLst/>
              <a:gdLst>
                <a:gd name="T0" fmla="*/ 80 w 80"/>
                <a:gd name="T1" fmla="*/ 74 h 74"/>
                <a:gd name="T2" fmla="*/ 66 w 80"/>
                <a:gd name="T3" fmla="*/ 74 h 74"/>
                <a:gd name="T4" fmla="*/ 58 w 80"/>
                <a:gd name="T5" fmla="*/ 56 h 74"/>
                <a:gd name="T6" fmla="*/ 22 w 80"/>
                <a:gd name="T7" fmla="*/ 56 h 74"/>
                <a:gd name="T8" fmla="*/ 14 w 80"/>
                <a:gd name="T9" fmla="*/ 74 h 74"/>
                <a:gd name="T10" fmla="*/ 0 w 80"/>
                <a:gd name="T11" fmla="*/ 74 h 74"/>
                <a:gd name="T12" fmla="*/ 30 w 80"/>
                <a:gd name="T13" fmla="*/ 7 h 74"/>
                <a:gd name="T14" fmla="*/ 40 w 80"/>
                <a:gd name="T15" fmla="*/ 0 h 74"/>
                <a:gd name="T16" fmla="*/ 51 w 80"/>
                <a:gd name="T17" fmla="*/ 7 h 74"/>
                <a:gd name="T18" fmla="*/ 80 w 80"/>
                <a:gd name="T19" fmla="*/ 74 h 74"/>
                <a:gd name="T20" fmla="*/ 54 w 80"/>
                <a:gd name="T21" fmla="*/ 46 h 74"/>
                <a:gd name="T22" fmla="*/ 39 w 80"/>
                <a:gd name="T23" fmla="*/ 13 h 74"/>
                <a:gd name="T24" fmla="*/ 26 w 80"/>
                <a:gd name="T25" fmla="*/ 46 h 74"/>
                <a:gd name="T26" fmla="*/ 54 w 80"/>
                <a:gd name="T27" fmla="*/ 4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74">
                  <a:moveTo>
                    <a:pt x="80" y="74"/>
                  </a:moveTo>
                  <a:cubicBezTo>
                    <a:pt x="66" y="74"/>
                    <a:pt x="66" y="74"/>
                    <a:pt x="66" y="7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3"/>
                    <a:pt x="35" y="0"/>
                    <a:pt x="40" y="0"/>
                  </a:cubicBezTo>
                  <a:cubicBezTo>
                    <a:pt x="45" y="0"/>
                    <a:pt x="49" y="3"/>
                    <a:pt x="51" y="7"/>
                  </a:cubicBezTo>
                  <a:lnTo>
                    <a:pt x="80" y="74"/>
                  </a:lnTo>
                  <a:close/>
                  <a:moveTo>
                    <a:pt x="54" y="46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26" y="46"/>
                    <a:pt x="26" y="46"/>
                    <a:pt x="26" y="46"/>
                  </a:cubicBezTo>
                  <a:lnTo>
                    <a:pt x="54" y="46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20" name="Freeform 24"/>
            <p:cNvSpPr>
              <a:spLocks/>
            </p:cNvSpPr>
            <p:nvPr userDrawn="1"/>
          </p:nvSpPr>
          <p:spPr bwMode="auto">
            <a:xfrm>
              <a:off x="3091" y="2206"/>
              <a:ext cx="88" cy="112"/>
            </a:xfrm>
            <a:custGeom>
              <a:avLst/>
              <a:gdLst>
                <a:gd name="T0" fmla="*/ 88 w 88"/>
                <a:gd name="T1" fmla="*/ 17 h 112"/>
                <a:gd name="T2" fmla="*/ 54 w 88"/>
                <a:gd name="T3" fmla="*/ 17 h 112"/>
                <a:gd name="T4" fmla="*/ 54 w 88"/>
                <a:gd name="T5" fmla="*/ 112 h 112"/>
                <a:gd name="T6" fmla="*/ 35 w 88"/>
                <a:gd name="T7" fmla="*/ 112 h 112"/>
                <a:gd name="T8" fmla="*/ 35 w 88"/>
                <a:gd name="T9" fmla="*/ 17 h 112"/>
                <a:gd name="T10" fmla="*/ 0 w 88"/>
                <a:gd name="T11" fmla="*/ 17 h 112"/>
                <a:gd name="T12" fmla="*/ 0 w 88"/>
                <a:gd name="T13" fmla="*/ 0 h 112"/>
                <a:gd name="T14" fmla="*/ 88 w 88"/>
                <a:gd name="T15" fmla="*/ 0 h 112"/>
                <a:gd name="T16" fmla="*/ 88 w 88"/>
                <a:gd name="T17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12">
                  <a:moveTo>
                    <a:pt x="88" y="17"/>
                  </a:moveTo>
                  <a:lnTo>
                    <a:pt x="54" y="17"/>
                  </a:lnTo>
                  <a:lnTo>
                    <a:pt x="54" y="112"/>
                  </a:lnTo>
                  <a:lnTo>
                    <a:pt x="35" y="112"/>
                  </a:lnTo>
                  <a:lnTo>
                    <a:pt x="35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17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21" name="Rectangle 25"/>
            <p:cNvSpPr>
              <a:spLocks noChangeArrowheads="1"/>
            </p:cNvSpPr>
            <p:nvPr userDrawn="1"/>
          </p:nvSpPr>
          <p:spPr bwMode="auto">
            <a:xfrm>
              <a:off x="3201" y="2206"/>
              <a:ext cx="20" cy="112"/>
            </a:xfrm>
            <a:prstGeom prst="rect">
              <a:avLst/>
            </a:pr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22" name="Freeform 26"/>
            <p:cNvSpPr>
              <a:spLocks noEditPoints="1"/>
            </p:cNvSpPr>
            <p:nvPr userDrawn="1"/>
          </p:nvSpPr>
          <p:spPr bwMode="auto">
            <a:xfrm>
              <a:off x="3251" y="2206"/>
              <a:ext cx="96" cy="112"/>
            </a:xfrm>
            <a:custGeom>
              <a:avLst/>
              <a:gdLst>
                <a:gd name="T0" fmla="*/ 64 w 64"/>
                <a:gd name="T1" fmla="*/ 57 h 74"/>
                <a:gd name="T2" fmla="*/ 42 w 64"/>
                <a:gd name="T3" fmla="*/ 74 h 74"/>
                <a:gd name="T4" fmla="*/ 22 w 64"/>
                <a:gd name="T5" fmla="*/ 74 h 74"/>
                <a:gd name="T6" fmla="*/ 7 w 64"/>
                <a:gd name="T7" fmla="*/ 71 h 74"/>
                <a:gd name="T8" fmla="*/ 0 w 64"/>
                <a:gd name="T9" fmla="*/ 58 h 74"/>
                <a:gd name="T10" fmla="*/ 0 w 64"/>
                <a:gd name="T11" fmla="*/ 17 h 74"/>
                <a:gd name="T12" fmla="*/ 7 w 64"/>
                <a:gd name="T13" fmla="*/ 4 h 74"/>
                <a:gd name="T14" fmla="*/ 22 w 64"/>
                <a:gd name="T15" fmla="*/ 0 h 74"/>
                <a:gd name="T16" fmla="*/ 43 w 64"/>
                <a:gd name="T17" fmla="*/ 0 h 74"/>
                <a:gd name="T18" fmla="*/ 64 w 64"/>
                <a:gd name="T19" fmla="*/ 17 h 74"/>
                <a:gd name="T20" fmla="*/ 64 w 64"/>
                <a:gd name="T21" fmla="*/ 57 h 74"/>
                <a:gd name="T22" fmla="*/ 51 w 64"/>
                <a:gd name="T23" fmla="*/ 55 h 74"/>
                <a:gd name="T24" fmla="*/ 51 w 64"/>
                <a:gd name="T25" fmla="*/ 20 h 74"/>
                <a:gd name="T26" fmla="*/ 48 w 64"/>
                <a:gd name="T27" fmla="*/ 13 h 74"/>
                <a:gd name="T28" fmla="*/ 39 w 64"/>
                <a:gd name="T29" fmla="*/ 11 h 74"/>
                <a:gd name="T30" fmla="*/ 26 w 64"/>
                <a:gd name="T31" fmla="*/ 11 h 74"/>
                <a:gd name="T32" fmla="*/ 16 w 64"/>
                <a:gd name="T33" fmla="*/ 13 h 74"/>
                <a:gd name="T34" fmla="*/ 14 w 64"/>
                <a:gd name="T35" fmla="*/ 20 h 74"/>
                <a:gd name="T36" fmla="*/ 14 w 64"/>
                <a:gd name="T37" fmla="*/ 54 h 74"/>
                <a:gd name="T38" fmla="*/ 17 w 64"/>
                <a:gd name="T39" fmla="*/ 62 h 74"/>
                <a:gd name="T40" fmla="*/ 26 w 64"/>
                <a:gd name="T41" fmla="*/ 63 h 74"/>
                <a:gd name="T42" fmla="*/ 39 w 64"/>
                <a:gd name="T43" fmla="*/ 63 h 74"/>
                <a:gd name="T44" fmla="*/ 48 w 64"/>
                <a:gd name="T45" fmla="*/ 62 h 74"/>
                <a:gd name="T46" fmla="*/ 51 w 64"/>
                <a:gd name="T47" fmla="*/ 5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74">
                  <a:moveTo>
                    <a:pt x="64" y="57"/>
                  </a:moveTo>
                  <a:cubicBezTo>
                    <a:pt x="64" y="69"/>
                    <a:pt x="57" y="74"/>
                    <a:pt x="4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15" y="74"/>
                    <a:pt x="10" y="73"/>
                    <a:pt x="7" y="71"/>
                  </a:cubicBezTo>
                  <a:cubicBezTo>
                    <a:pt x="2" y="68"/>
                    <a:pt x="0" y="63"/>
                    <a:pt x="0" y="5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2"/>
                    <a:pt x="3" y="7"/>
                    <a:pt x="7" y="4"/>
                  </a:cubicBezTo>
                  <a:cubicBezTo>
                    <a:pt x="10" y="2"/>
                    <a:pt x="15" y="0"/>
                    <a:pt x="2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7" y="0"/>
                    <a:pt x="64" y="6"/>
                    <a:pt x="64" y="17"/>
                  </a:cubicBezTo>
                  <a:lnTo>
                    <a:pt x="64" y="57"/>
                  </a:lnTo>
                  <a:close/>
                  <a:moveTo>
                    <a:pt x="51" y="55"/>
                  </a:moveTo>
                  <a:cubicBezTo>
                    <a:pt x="51" y="20"/>
                    <a:pt x="51" y="20"/>
                    <a:pt x="51" y="20"/>
                  </a:cubicBezTo>
                  <a:cubicBezTo>
                    <a:pt x="51" y="17"/>
                    <a:pt x="50" y="14"/>
                    <a:pt x="48" y="13"/>
                  </a:cubicBezTo>
                  <a:cubicBezTo>
                    <a:pt x="47" y="12"/>
                    <a:pt x="44" y="11"/>
                    <a:pt x="39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1" y="11"/>
                    <a:pt x="18" y="12"/>
                    <a:pt x="16" y="13"/>
                  </a:cubicBezTo>
                  <a:cubicBezTo>
                    <a:pt x="15" y="14"/>
                    <a:pt x="14" y="17"/>
                    <a:pt x="14" y="20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8"/>
                    <a:pt x="15" y="60"/>
                    <a:pt x="17" y="62"/>
                  </a:cubicBezTo>
                  <a:cubicBezTo>
                    <a:pt x="18" y="63"/>
                    <a:pt x="21" y="63"/>
                    <a:pt x="26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4" y="63"/>
                    <a:pt x="46" y="63"/>
                    <a:pt x="48" y="62"/>
                  </a:cubicBezTo>
                  <a:cubicBezTo>
                    <a:pt x="50" y="60"/>
                    <a:pt x="51" y="58"/>
                    <a:pt x="51" y="55"/>
                  </a:cubicBez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23" name="Freeform 27"/>
            <p:cNvSpPr>
              <a:spLocks/>
            </p:cNvSpPr>
            <p:nvPr userDrawn="1"/>
          </p:nvSpPr>
          <p:spPr bwMode="auto">
            <a:xfrm>
              <a:off x="3379" y="2206"/>
              <a:ext cx="100" cy="113"/>
            </a:xfrm>
            <a:custGeom>
              <a:avLst/>
              <a:gdLst>
                <a:gd name="T0" fmla="*/ 66 w 66"/>
                <a:gd name="T1" fmla="*/ 65 h 75"/>
                <a:gd name="T2" fmla="*/ 63 w 66"/>
                <a:gd name="T3" fmla="*/ 72 h 75"/>
                <a:gd name="T4" fmla="*/ 55 w 66"/>
                <a:gd name="T5" fmla="*/ 75 h 75"/>
                <a:gd name="T6" fmla="*/ 47 w 66"/>
                <a:gd name="T7" fmla="*/ 73 h 75"/>
                <a:gd name="T8" fmla="*/ 43 w 66"/>
                <a:gd name="T9" fmla="*/ 67 h 75"/>
                <a:gd name="T10" fmla="*/ 13 w 66"/>
                <a:gd name="T11" fmla="*/ 15 h 75"/>
                <a:gd name="T12" fmla="*/ 13 w 66"/>
                <a:gd name="T13" fmla="*/ 74 h 75"/>
                <a:gd name="T14" fmla="*/ 0 w 66"/>
                <a:gd name="T15" fmla="*/ 74 h 75"/>
                <a:gd name="T16" fmla="*/ 0 w 66"/>
                <a:gd name="T17" fmla="*/ 11 h 75"/>
                <a:gd name="T18" fmla="*/ 11 w 66"/>
                <a:gd name="T19" fmla="*/ 0 h 75"/>
                <a:gd name="T20" fmla="*/ 18 w 66"/>
                <a:gd name="T21" fmla="*/ 3 h 75"/>
                <a:gd name="T22" fmla="*/ 22 w 66"/>
                <a:gd name="T23" fmla="*/ 9 h 75"/>
                <a:gd name="T24" fmla="*/ 53 w 66"/>
                <a:gd name="T25" fmla="*/ 61 h 75"/>
                <a:gd name="T26" fmla="*/ 53 w 66"/>
                <a:gd name="T27" fmla="*/ 1 h 75"/>
                <a:gd name="T28" fmla="*/ 66 w 66"/>
                <a:gd name="T29" fmla="*/ 1 h 75"/>
                <a:gd name="T30" fmla="*/ 66 w 66"/>
                <a:gd name="T31" fmla="*/ 6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75">
                  <a:moveTo>
                    <a:pt x="66" y="65"/>
                  </a:moveTo>
                  <a:cubicBezTo>
                    <a:pt x="66" y="68"/>
                    <a:pt x="65" y="70"/>
                    <a:pt x="63" y="72"/>
                  </a:cubicBezTo>
                  <a:cubicBezTo>
                    <a:pt x="61" y="74"/>
                    <a:pt x="58" y="75"/>
                    <a:pt x="55" y="75"/>
                  </a:cubicBezTo>
                  <a:cubicBezTo>
                    <a:pt x="52" y="75"/>
                    <a:pt x="49" y="75"/>
                    <a:pt x="47" y="73"/>
                  </a:cubicBezTo>
                  <a:cubicBezTo>
                    <a:pt x="47" y="72"/>
                    <a:pt x="45" y="70"/>
                    <a:pt x="43" y="67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4" y="0"/>
                    <a:pt x="11" y="0"/>
                  </a:cubicBezTo>
                  <a:cubicBezTo>
                    <a:pt x="14" y="0"/>
                    <a:pt x="16" y="1"/>
                    <a:pt x="18" y="3"/>
                  </a:cubicBezTo>
                  <a:cubicBezTo>
                    <a:pt x="19" y="3"/>
                    <a:pt x="20" y="5"/>
                    <a:pt x="22" y="9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6" y="1"/>
                    <a:pt x="66" y="1"/>
                    <a:pt x="66" y="1"/>
                  </a:cubicBezTo>
                  <a:lnTo>
                    <a:pt x="66" y="65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24" name="Freeform 28"/>
            <p:cNvSpPr>
              <a:spLocks noEditPoints="1"/>
            </p:cNvSpPr>
            <p:nvPr userDrawn="1"/>
          </p:nvSpPr>
          <p:spPr bwMode="auto">
            <a:xfrm>
              <a:off x="3498" y="2206"/>
              <a:ext cx="121" cy="112"/>
            </a:xfrm>
            <a:custGeom>
              <a:avLst/>
              <a:gdLst>
                <a:gd name="T0" fmla="*/ 80 w 80"/>
                <a:gd name="T1" fmla="*/ 74 h 74"/>
                <a:gd name="T2" fmla="*/ 66 w 80"/>
                <a:gd name="T3" fmla="*/ 74 h 74"/>
                <a:gd name="T4" fmla="*/ 58 w 80"/>
                <a:gd name="T5" fmla="*/ 56 h 74"/>
                <a:gd name="T6" fmla="*/ 22 w 80"/>
                <a:gd name="T7" fmla="*/ 56 h 74"/>
                <a:gd name="T8" fmla="*/ 14 w 80"/>
                <a:gd name="T9" fmla="*/ 74 h 74"/>
                <a:gd name="T10" fmla="*/ 0 w 80"/>
                <a:gd name="T11" fmla="*/ 74 h 74"/>
                <a:gd name="T12" fmla="*/ 29 w 80"/>
                <a:gd name="T13" fmla="*/ 7 h 74"/>
                <a:gd name="T14" fmla="*/ 40 w 80"/>
                <a:gd name="T15" fmla="*/ 0 h 74"/>
                <a:gd name="T16" fmla="*/ 50 w 80"/>
                <a:gd name="T17" fmla="*/ 7 h 74"/>
                <a:gd name="T18" fmla="*/ 80 w 80"/>
                <a:gd name="T19" fmla="*/ 74 h 74"/>
                <a:gd name="T20" fmla="*/ 54 w 80"/>
                <a:gd name="T21" fmla="*/ 46 h 74"/>
                <a:gd name="T22" fmla="*/ 39 w 80"/>
                <a:gd name="T23" fmla="*/ 13 h 74"/>
                <a:gd name="T24" fmla="*/ 26 w 80"/>
                <a:gd name="T25" fmla="*/ 46 h 74"/>
                <a:gd name="T26" fmla="*/ 54 w 80"/>
                <a:gd name="T27" fmla="*/ 4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74">
                  <a:moveTo>
                    <a:pt x="80" y="74"/>
                  </a:moveTo>
                  <a:cubicBezTo>
                    <a:pt x="66" y="74"/>
                    <a:pt x="66" y="74"/>
                    <a:pt x="66" y="7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1" y="3"/>
                    <a:pt x="35" y="0"/>
                    <a:pt x="40" y="0"/>
                  </a:cubicBezTo>
                  <a:cubicBezTo>
                    <a:pt x="45" y="0"/>
                    <a:pt x="48" y="3"/>
                    <a:pt x="50" y="7"/>
                  </a:cubicBezTo>
                  <a:lnTo>
                    <a:pt x="80" y="74"/>
                  </a:lnTo>
                  <a:close/>
                  <a:moveTo>
                    <a:pt x="54" y="46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26" y="46"/>
                    <a:pt x="26" y="46"/>
                    <a:pt x="26" y="46"/>
                  </a:cubicBezTo>
                  <a:lnTo>
                    <a:pt x="54" y="46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25" name="Freeform 29"/>
            <p:cNvSpPr>
              <a:spLocks/>
            </p:cNvSpPr>
            <p:nvPr userDrawn="1"/>
          </p:nvSpPr>
          <p:spPr bwMode="auto">
            <a:xfrm>
              <a:off x="3638" y="2206"/>
              <a:ext cx="89" cy="112"/>
            </a:xfrm>
            <a:custGeom>
              <a:avLst/>
              <a:gdLst>
                <a:gd name="T0" fmla="*/ 59 w 59"/>
                <a:gd name="T1" fmla="*/ 74 h 74"/>
                <a:gd name="T2" fmla="*/ 24 w 59"/>
                <a:gd name="T3" fmla="*/ 74 h 74"/>
                <a:gd name="T4" fmla="*/ 6 w 59"/>
                <a:gd name="T5" fmla="*/ 70 h 74"/>
                <a:gd name="T6" fmla="*/ 0 w 59"/>
                <a:gd name="T7" fmla="*/ 56 h 74"/>
                <a:gd name="T8" fmla="*/ 0 w 59"/>
                <a:gd name="T9" fmla="*/ 0 h 74"/>
                <a:gd name="T10" fmla="*/ 13 w 59"/>
                <a:gd name="T11" fmla="*/ 0 h 74"/>
                <a:gd name="T12" fmla="*/ 13 w 59"/>
                <a:gd name="T13" fmla="*/ 54 h 74"/>
                <a:gd name="T14" fmla="*/ 16 w 59"/>
                <a:gd name="T15" fmla="*/ 62 h 74"/>
                <a:gd name="T16" fmla="*/ 27 w 59"/>
                <a:gd name="T17" fmla="*/ 64 h 74"/>
                <a:gd name="T18" fmla="*/ 59 w 59"/>
                <a:gd name="T19" fmla="*/ 64 h 74"/>
                <a:gd name="T20" fmla="*/ 59 w 59"/>
                <a:gd name="T2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74">
                  <a:moveTo>
                    <a:pt x="59" y="74"/>
                  </a:moveTo>
                  <a:cubicBezTo>
                    <a:pt x="24" y="74"/>
                    <a:pt x="24" y="74"/>
                    <a:pt x="24" y="74"/>
                  </a:cubicBezTo>
                  <a:cubicBezTo>
                    <a:pt x="16" y="74"/>
                    <a:pt x="10" y="73"/>
                    <a:pt x="6" y="70"/>
                  </a:cubicBezTo>
                  <a:cubicBezTo>
                    <a:pt x="2" y="68"/>
                    <a:pt x="0" y="63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8"/>
                    <a:pt x="14" y="60"/>
                    <a:pt x="16" y="62"/>
                  </a:cubicBezTo>
                  <a:cubicBezTo>
                    <a:pt x="18" y="63"/>
                    <a:pt x="22" y="64"/>
                    <a:pt x="27" y="64"/>
                  </a:cubicBezTo>
                  <a:cubicBezTo>
                    <a:pt x="59" y="64"/>
                    <a:pt x="59" y="64"/>
                    <a:pt x="59" y="64"/>
                  </a:cubicBezTo>
                  <a:lnTo>
                    <a:pt x="59" y="74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26" name="Freeform 30"/>
            <p:cNvSpPr>
              <a:spLocks noEditPoints="1"/>
            </p:cNvSpPr>
            <p:nvPr userDrawn="1"/>
          </p:nvSpPr>
          <p:spPr bwMode="auto">
            <a:xfrm>
              <a:off x="2023" y="2467"/>
              <a:ext cx="100" cy="112"/>
            </a:xfrm>
            <a:custGeom>
              <a:avLst/>
              <a:gdLst>
                <a:gd name="T0" fmla="*/ 66 w 66"/>
                <a:gd name="T1" fmla="*/ 57 h 74"/>
                <a:gd name="T2" fmla="*/ 60 w 66"/>
                <a:gd name="T3" fmla="*/ 69 h 74"/>
                <a:gd name="T4" fmla="*/ 46 w 66"/>
                <a:gd name="T5" fmla="*/ 74 h 74"/>
                <a:gd name="T6" fmla="*/ 0 w 66"/>
                <a:gd name="T7" fmla="*/ 74 h 74"/>
                <a:gd name="T8" fmla="*/ 0 w 66"/>
                <a:gd name="T9" fmla="*/ 0 h 74"/>
                <a:gd name="T10" fmla="*/ 46 w 66"/>
                <a:gd name="T11" fmla="*/ 0 h 74"/>
                <a:gd name="T12" fmla="*/ 66 w 66"/>
                <a:gd name="T13" fmla="*/ 16 h 74"/>
                <a:gd name="T14" fmla="*/ 66 w 66"/>
                <a:gd name="T15" fmla="*/ 57 h 74"/>
                <a:gd name="T16" fmla="*/ 52 w 66"/>
                <a:gd name="T17" fmla="*/ 53 h 74"/>
                <a:gd name="T18" fmla="*/ 52 w 66"/>
                <a:gd name="T19" fmla="*/ 19 h 74"/>
                <a:gd name="T20" fmla="*/ 42 w 66"/>
                <a:gd name="T21" fmla="*/ 10 h 74"/>
                <a:gd name="T22" fmla="*/ 13 w 66"/>
                <a:gd name="T23" fmla="*/ 10 h 74"/>
                <a:gd name="T24" fmla="*/ 13 w 66"/>
                <a:gd name="T25" fmla="*/ 63 h 74"/>
                <a:gd name="T26" fmla="*/ 42 w 66"/>
                <a:gd name="T27" fmla="*/ 63 h 74"/>
                <a:gd name="T28" fmla="*/ 52 w 66"/>
                <a:gd name="T29" fmla="*/ 5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74">
                  <a:moveTo>
                    <a:pt x="66" y="57"/>
                  </a:moveTo>
                  <a:cubicBezTo>
                    <a:pt x="66" y="62"/>
                    <a:pt x="64" y="66"/>
                    <a:pt x="60" y="69"/>
                  </a:cubicBezTo>
                  <a:cubicBezTo>
                    <a:pt x="57" y="72"/>
                    <a:pt x="52" y="74"/>
                    <a:pt x="46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9" y="0"/>
                    <a:pt x="66" y="5"/>
                    <a:pt x="66" y="16"/>
                  </a:cubicBezTo>
                  <a:lnTo>
                    <a:pt x="66" y="57"/>
                  </a:lnTo>
                  <a:close/>
                  <a:moveTo>
                    <a:pt x="52" y="53"/>
                  </a:moveTo>
                  <a:cubicBezTo>
                    <a:pt x="52" y="19"/>
                    <a:pt x="52" y="19"/>
                    <a:pt x="52" y="19"/>
                  </a:cubicBezTo>
                  <a:cubicBezTo>
                    <a:pt x="52" y="13"/>
                    <a:pt x="49" y="10"/>
                    <a:pt x="4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9" y="63"/>
                    <a:pt x="52" y="60"/>
                    <a:pt x="52" y="53"/>
                  </a:cubicBez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27" name="Freeform 31"/>
            <p:cNvSpPr>
              <a:spLocks/>
            </p:cNvSpPr>
            <p:nvPr userDrawn="1"/>
          </p:nvSpPr>
          <p:spPr bwMode="auto">
            <a:xfrm>
              <a:off x="2155" y="2467"/>
              <a:ext cx="89" cy="112"/>
            </a:xfrm>
            <a:custGeom>
              <a:avLst/>
              <a:gdLst>
                <a:gd name="T0" fmla="*/ 56 w 59"/>
                <a:gd name="T1" fmla="*/ 42 h 74"/>
                <a:gd name="T2" fmla="*/ 13 w 59"/>
                <a:gd name="T3" fmla="*/ 42 h 74"/>
                <a:gd name="T4" fmla="*/ 13 w 59"/>
                <a:gd name="T5" fmla="*/ 55 h 74"/>
                <a:gd name="T6" fmla="*/ 25 w 59"/>
                <a:gd name="T7" fmla="*/ 63 h 74"/>
                <a:gd name="T8" fmla="*/ 59 w 59"/>
                <a:gd name="T9" fmla="*/ 63 h 74"/>
                <a:gd name="T10" fmla="*/ 59 w 59"/>
                <a:gd name="T11" fmla="*/ 74 h 74"/>
                <a:gd name="T12" fmla="*/ 21 w 59"/>
                <a:gd name="T13" fmla="*/ 74 h 74"/>
                <a:gd name="T14" fmla="*/ 6 w 59"/>
                <a:gd name="T15" fmla="*/ 70 h 74"/>
                <a:gd name="T16" fmla="*/ 0 w 59"/>
                <a:gd name="T17" fmla="*/ 58 h 74"/>
                <a:gd name="T18" fmla="*/ 0 w 59"/>
                <a:gd name="T19" fmla="*/ 17 h 74"/>
                <a:gd name="T20" fmla="*/ 5 w 59"/>
                <a:gd name="T21" fmla="*/ 4 h 74"/>
                <a:gd name="T22" fmla="*/ 20 w 59"/>
                <a:gd name="T23" fmla="*/ 0 h 74"/>
                <a:gd name="T24" fmla="*/ 59 w 59"/>
                <a:gd name="T25" fmla="*/ 0 h 74"/>
                <a:gd name="T26" fmla="*/ 59 w 59"/>
                <a:gd name="T27" fmla="*/ 11 h 74"/>
                <a:gd name="T28" fmla="*/ 25 w 59"/>
                <a:gd name="T29" fmla="*/ 11 h 74"/>
                <a:gd name="T30" fmla="*/ 13 w 59"/>
                <a:gd name="T31" fmla="*/ 19 h 74"/>
                <a:gd name="T32" fmla="*/ 13 w 59"/>
                <a:gd name="T33" fmla="*/ 32 h 74"/>
                <a:gd name="T34" fmla="*/ 56 w 59"/>
                <a:gd name="T35" fmla="*/ 32 h 74"/>
                <a:gd name="T36" fmla="*/ 56 w 59"/>
                <a:gd name="T37" fmla="*/ 4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74">
                  <a:moveTo>
                    <a:pt x="56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60"/>
                    <a:pt x="17" y="63"/>
                    <a:pt x="25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15" y="74"/>
                    <a:pt x="9" y="73"/>
                    <a:pt x="6" y="70"/>
                  </a:cubicBezTo>
                  <a:cubicBezTo>
                    <a:pt x="2" y="67"/>
                    <a:pt x="0" y="63"/>
                    <a:pt x="0" y="5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9" y="1"/>
                    <a:pt x="14" y="0"/>
                    <a:pt x="2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7" y="11"/>
                    <a:pt x="13" y="14"/>
                    <a:pt x="13" y="19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56" y="32"/>
                    <a:pt x="56" y="32"/>
                    <a:pt x="56" y="32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28" name="Freeform 32"/>
            <p:cNvSpPr>
              <a:spLocks/>
            </p:cNvSpPr>
            <p:nvPr userDrawn="1"/>
          </p:nvSpPr>
          <p:spPr bwMode="auto">
            <a:xfrm>
              <a:off x="2351" y="2467"/>
              <a:ext cx="89" cy="112"/>
            </a:xfrm>
            <a:custGeom>
              <a:avLst/>
              <a:gdLst>
                <a:gd name="T0" fmla="*/ 59 w 59"/>
                <a:gd name="T1" fmla="*/ 74 h 74"/>
                <a:gd name="T2" fmla="*/ 24 w 59"/>
                <a:gd name="T3" fmla="*/ 74 h 74"/>
                <a:gd name="T4" fmla="*/ 6 w 59"/>
                <a:gd name="T5" fmla="*/ 70 h 74"/>
                <a:gd name="T6" fmla="*/ 0 w 59"/>
                <a:gd name="T7" fmla="*/ 56 h 74"/>
                <a:gd name="T8" fmla="*/ 0 w 59"/>
                <a:gd name="T9" fmla="*/ 0 h 74"/>
                <a:gd name="T10" fmla="*/ 13 w 59"/>
                <a:gd name="T11" fmla="*/ 0 h 74"/>
                <a:gd name="T12" fmla="*/ 13 w 59"/>
                <a:gd name="T13" fmla="*/ 54 h 74"/>
                <a:gd name="T14" fmla="*/ 17 w 59"/>
                <a:gd name="T15" fmla="*/ 61 h 74"/>
                <a:gd name="T16" fmla="*/ 27 w 59"/>
                <a:gd name="T17" fmla="*/ 63 h 74"/>
                <a:gd name="T18" fmla="*/ 59 w 59"/>
                <a:gd name="T19" fmla="*/ 63 h 74"/>
                <a:gd name="T20" fmla="*/ 59 w 59"/>
                <a:gd name="T2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74">
                  <a:moveTo>
                    <a:pt x="59" y="74"/>
                  </a:moveTo>
                  <a:cubicBezTo>
                    <a:pt x="24" y="74"/>
                    <a:pt x="24" y="74"/>
                    <a:pt x="24" y="74"/>
                  </a:cubicBezTo>
                  <a:cubicBezTo>
                    <a:pt x="16" y="74"/>
                    <a:pt x="10" y="73"/>
                    <a:pt x="6" y="70"/>
                  </a:cubicBezTo>
                  <a:cubicBezTo>
                    <a:pt x="2" y="67"/>
                    <a:pt x="0" y="63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7"/>
                    <a:pt x="14" y="60"/>
                    <a:pt x="17" y="61"/>
                  </a:cubicBezTo>
                  <a:cubicBezTo>
                    <a:pt x="18" y="63"/>
                    <a:pt x="22" y="63"/>
                    <a:pt x="27" y="63"/>
                  </a:cubicBezTo>
                  <a:cubicBezTo>
                    <a:pt x="59" y="63"/>
                    <a:pt x="59" y="63"/>
                    <a:pt x="59" y="63"/>
                  </a:cubicBezTo>
                  <a:lnTo>
                    <a:pt x="59" y="74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29" name="Freeform 33"/>
            <p:cNvSpPr>
              <a:spLocks/>
            </p:cNvSpPr>
            <p:nvPr userDrawn="1"/>
          </p:nvSpPr>
          <p:spPr bwMode="auto">
            <a:xfrm>
              <a:off x="2438" y="2450"/>
              <a:ext cx="20" cy="40"/>
            </a:xfrm>
            <a:custGeom>
              <a:avLst/>
              <a:gdLst>
                <a:gd name="T0" fmla="*/ 13 w 13"/>
                <a:gd name="T1" fmla="*/ 8 h 26"/>
                <a:gd name="T2" fmla="*/ 13 w 13"/>
                <a:gd name="T3" fmla="*/ 12 h 26"/>
                <a:gd name="T4" fmla="*/ 7 w 13"/>
                <a:gd name="T5" fmla="*/ 26 h 26"/>
                <a:gd name="T6" fmla="*/ 0 w 13"/>
                <a:gd name="T7" fmla="*/ 26 h 26"/>
                <a:gd name="T8" fmla="*/ 5 w 13"/>
                <a:gd name="T9" fmla="*/ 14 h 26"/>
                <a:gd name="T10" fmla="*/ 1 w 13"/>
                <a:gd name="T11" fmla="*/ 7 h 26"/>
                <a:gd name="T12" fmla="*/ 3 w 13"/>
                <a:gd name="T13" fmla="*/ 2 h 26"/>
                <a:gd name="T14" fmla="*/ 7 w 13"/>
                <a:gd name="T15" fmla="*/ 0 h 26"/>
                <a:gd name="T16" fmla="*/ 12 w 13"/>
                <a:gd name="T17" fmla="*/ 2 h 26"/>
                <a:gd name="T18" fmla="*/ 13 w 13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26">
                  <a:moveTo>
                    <a:pt x="13" y="8"/>
                  </a:moveTo>
                  <a:cubicBezTo>
                    <a:pt x="13" y="9"/>
                    <a:pt x="13" y="11"/>
                    <a:pt x="13" y="12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1"/>
                    <a:pt x="1" y="9"/>
                    <a:pt x="1" y="7"/>
                  </a:cubicBezTo>
                  <a:cubicBezTo>
                    <a:pt x="1" y="5"/>
                    <a:pt x="1" y="3"/>
                    <a:pt x="3" y="2"/>
                  </a:cubicBezTo>
                  <a:cubicBezTo>
                    <a:pt x="4" y="1"/>
                    <a:pt x="5" y="0"/>
                    <a:pt x="7" y="0"/>
                  </a:cubicBezTo>
                  <a:cubicBezTo>
                    <a:pt x="9" y="0"/>
                    <a:pt x="10" y="1"/>
                    <a:pt x="12" y="2"/>
                  </a:cubicBezTo>
                  <a:cubicBezTo>
                    <a:pt x="13" y="4"/>
                    <a:pt x="13" y="6"/>
                    <a:pt x="13" y="8"/>
                  </a:cubicBez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30" name="Rectangle 34"/>
            <p:cNvSpPr>
              <a:spLocks noChangeArrowheads="1"/>
            </p:cNvSpPr>
            <p:nvPr userDrawn="1"/>
          </p:nvSpPr>
          <p:spPr bwMode="auto">
            <a:xfrm>
              <a:off x="2495" y="2467"/>
              <a:ext cx="20" cy="112"/>
            </a:xfrm>
            <a:prstGeom prst="rect">
              <a:avLst/>
            </a:pr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31" name="Freeform 35"/>
            <p:cNvSpPr>
              <a:spLocks/>
            </p:cNvSpPr>
            <p:nvPr userDrawn="1"/>
          </p:nvSpPr>
          <p:spPr bwMode="auto">
            <a:xfrm>
              <a:off x="2547" y="2467"/>
              <a:ext cx="99" cy="113"/>
            </a:xfrm>
            <a:custGeom>
              <a:avLst/>
              <a:gdLst>
                <a:gd name="T0" fmla="*/ 66 w 66"/>
                <a:gd name="T1" fmla="*/ 65 h 75"/>
                <a:gd name="T2" fmla="*/ 63 w 66"/>
                <a:gd name="T3" fmla="*/ 72 h 75"/>
                <a:gd name="T4" fmla="*/ 55 w 66"/>
                <a:gd name="T5" fmla="*/ 75 h 75"/>
                <a:gd name="T6" fmla="*/ 48 w 66"/>
                <a:gd name="T7" fmla="*/ 73 h 75"/>
                <a:gd name="T8" fmla="*/ 44 w 66"/>
                <a:gd name="T9" fmla="*/ 67 h 75"/>
                <a:gd name="T10" fmla="*/ 13 w 66"/>
                <a:gd name="T11" fmla="*/ 15 h 75"/>
                <a:gd name="T12" fmla="*/ 13 w 66"/>
                <a:gd name="T13" fmla="*/ 74 h 75"/>
                <a:gd name="T14" fmla="*/ 0 w 66"/>
                <a:gd name="T15" fmla="*/ 74 h 75"/>
                <a:gd name="T16" fmla="*/ 0 w 66"/>
                <a:gd name="T17" fmla="*/ 11 h 75"/>
                <a:gd name="T18" fmla="*/ 11 w 66"/>
                <a:gd name="T19" fmla="*/ 0 h 75"/>
                <a:gd name="T20" fmla="*/ 19 w 66"/>
                <a:gd name="T21" fmla="*/ 2 h 75"/>
                <a:gd name="T22" fmla="*/ 23 w 66"/>
                <a:gd name="T23" fmla="*/ 8 h 75"/>
                <a:gd name="T24" fmla="*/ 53 w 66"/>
                <a:gd name="T25" fmla="*/ 60 h 75"/>
                <a:gd name="T26" fmla="*/ 53 w 66"/>
                <a:gd name="T27" fmla="*/ 1 h 75"/>
                <a:gd name="T28" fmla="*/ 66 w 66"/>
                <a:gd name="T29" fmla="*/ 1 h 75"/>
                <a:gd name="T30" fmla="*/ 66 w 66"/>
                <a:gd name="T31" fmla="*/ 6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75">
                  <a:moveTo>
                    <a:pt x="66" y="65"/>
                  </a:moveTo>
                  <a:cubicBezTo>
                    <a:pt x="66" y="68"/>
                    <a:pt x="65" y="70"/>
                    <a:pt x="63" y="72"/>
                  </a:cubicBezTo>
                  <a:cubicBezTo>
                    <a:pt x="61" y="74"/>
                    <a:pt x="59" y="75"/>
                    <a:pt x="55" y="75"/>
                  </a:cubicBezTo>
                  <a:cubicBezTo>
                    <a:pt x="52" y="75"/>
                    <a:pt x="50" y="74"/>
                    <a:pt x="48" y="73"/>
                  </a:cubicBezTo>
                  <a:cubicBezTo>
                    <a:pt x="47" y="72"/>
                    <a:pt x="46" y="70"/>
                    <a:pt x="44" y="67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4" y="0"/>
                    <a:pt x="11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0" y="3"/>
                    <a:pt x="21" y="5"/>
                    <a:pt x="23" y="8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6" y="1"/>
                    <a:pt x="66" y="1"/>
                    <a:pt x="66" y="1"/>
                  </a:cubicBezTo>
                  <a:lnTo>
                    <a:pt x="66" y="65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32" name="Freeform 36"/>
            <p:cNvSpPr>
              <a:spLocks/>
            </p:cNvSpPr>
            <p:nvPr userDrawn="1"/>
          </p:nvSpPr>
          <p:spPr bwMode="auto">
            <a:xfrm>
              <a:off x="2678" y="2467"/>
              <a:ext cx="90" cy="112"/>
            </a:xfrm>
            <a:custGeom>
              <a:avLst/>
              <a:gdLst>
                <a:gd name="T0" fmla="*/ 60 w 60"/>
                <a:gd name="T1" fmla="*/ 42 h 74"/>
                <a:gd name="T2" fmla="*/ 14 w 60"/>
                <a:gd name="T3" fmla="*/ 42 h 74"/>
                <a:gd name="T4" fmla="*/ 14 w 60"/>
                <a:gd name="T5" fmla="*/ 74 h 74"/>
                <a:gd name="T6" fmla="*/ 0 w 60"/>
                <a:gd name="T7" fmla="*/ 74 h 74"/>
                <a:gd name="T8" fmla="*/ 0 w 60"/>
                <a:gd name="T9" fmla="*/ 15 h 74"/>
                <a:gd name="T10" fmla="*/ 6 w 60"/>
                <a:gd name="T11" fmla="*/ 3 h 74"/>
                <a:gd name="T12" fmla="*/ 21 w 60"/>
                <a:gd name="T13" fmla="*/ 0 h 74"/>
                <a:gd name="T14" fmla="*/ 60 w 60"/>
                <a:gd name="T15" fmla="*/ 0 h 74"/>
                <a:gd name="T16" fmla="*/ 60 w 60"/>
                <a:gd name="T17" fmla="*/ 11 h 74"/>
                <a:gd name="T18" fmla="*/ 25 w 60"/>
                <a:gd name="T19" fmla="*/ 11 h 74"/>
                <a:gd name="T20" fmla="*/ 14 w 60"/>
                <a:gd name="T21" fmla="*/ 18 h 74"/>
                <a:gd name="T22" fmla="*/ 14 w 60"/>
                <a:gd name="T23" fmla="*/ 32 h 74"/>
                <a:gd name="T24" fmla="*/ 60 w 60"/>
                <a:gd name="T25" fmla="*/ 32 h 74"/>
                <a:gd name="T26" fmla="*/ 60 w 60"/>
                <a:gd name="T27" fmla="*/ 4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74">
                  <a:moveTo>
                    <a:pt x="60" y="42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2" y="6"/>
                    <a:pt x="6" y="3"/>
                  </a:cubicBezTo>
                  <a:cubicBezTo>
                    <a:pt x="10" y="1"/>
                    <a:pt x="15" y="0"/>
                    <a:pt x="2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7" y="11"/>
                    <a:pt x="14" y="13"/>
                    <a:pt x="14" y="18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60" y="32"/>
                    <a:pt x="60" y="32"/>
                    <a:pt x="60" y="32"/>
                  </a:cubicBezTo>
                  <a:lnTo>
                    <a:pt x="60" y="42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33" name="Freeform 37"/>
            <p:cNvSpPr>
              <a:spLocks noEditPoints="1"/>
            </p:cNvSpPr>
            <p:nvPr userDrawn="1"/>
          </p:nvSpPr>
          <p:spPr bwMode="auto">
            <a:xfrm>
              <a:off x="2803" y="2467"/>
              <a:ext cx="97" cy="112"/>
            </a:xfrm>
            <a:custGeom>
              <a:avLst/>
              <a:gdLst>
                <a:gd name="T0" fmla="*/ 64 w 64"/>
                <a:gd name="T1" fmla="*/ 57 h 74"/>
                <a:gd name="T2" fmla="*/ 42 w 64"/>
                <a:gd name="T3" fmla="*/ 74 h 74"/>
                <a:gd name="T4" fmla="*/ 22 w 64"/>
                <a:gd name="T5" fmla="*/ 74 h 74"/>
                <a:gd name="T6" fmla="*/ 6 w 64"/>
                <a:gd name="T7" fmla="*/ 70 h 74"/>
                <a:gd name="T8" fmla="*/ 0 w 64"/>
                <a:gd name="T9" fmla="*/ 57 h 74"/>
                <a:gd name="T10" fmla="*/ 0 w 64"/>
                <a:gd name="T11" fmla="*/ 17 h 74"/>
                <a:gd name="T12" fmla="*/ 6 w 64"/>
                <a:gd name="T13" fmla="*/ 4 h 74"/>
                <a:gd name="T14" fmla="*/ 22 w 64"/>
                <a:gd name="T15" fmla="*/ 0 h 74"/>
                <a:gd name="T16" fmla="*/ 42 w 64"/>
                <a:gd name="T17" fmla="*/ 0 h 74"/>
                <a:gd name="T18" fmla="*/ 64 w 64"/>
                <a:gd name="T19" fmla="*/ 17 h 74"/>
                <a:gd name="T20" fmla="*/ 64 w 64"/>
                <a:gd name="T21" fmla="*/ 57 h 74"/>
                <a:gd name="T22" fmla="*/ 51 w 64"/>
                <a:gd name="T23" fmla="*/ 54 h 74"/>
                <a:gd name="T24" fmla="*/ 51 w 64"/>
                <a:gd name="T25" fmla="*/ 20 h 74"/>
                <a:gd name="T26" fmla="*/ 48 w 64"/>
                <a:gd name="T27" fmla="*/ 13 h 74"/>
                <a:gd name="T28" fmla="*/ 39 w 64"/>
                <a:gd name="T29" fmla="*/ 11 h 74"/>
                <a:gd name="T30" fmla="*/ 25 w 64"/>
                <a:gd name="T31" fmla="*/ 11 h 74"/>
                <a:gd name="T32" fmla="*/ 16 w 64"/>
                <a:gd name="T33" fmla="*/ 13 h 74"/>
                <a:gd name="T34" fmla="*/ 13 w 64"/>
                <a:gd name="T35" fmla="*/ 20 h 74"/>
                <a:gd name="T36" fmla="*/ 13 w 64"/>
                <a:gd name="T37" fmla="*/ 54 h 74"/>
                <a:gd name="T38" fmla="*/ 16 w 64"/>
                <a:gd name="T39" fmla="*/ 61 h 74"/>
                <a:gd name="T40" fmla="*/ 25 w 64"/>
                <a:gd name="T41" fmla="*/ 63 h 74"/>
                <a:gd name="T42" fmla="*/ 39 w 64"/>
                <a:gd name="T43" fmla="*/ 63 h 74"/>
                <a:gd name="T44" fmla="*/ 48 w 64"/>
                <a:gd name="T45" fmla="*/ 61 h 74"/>
                <a:gd name="T46" fmla="*/ 51 w 64"/>
                <a:gd name="T47" fmla="*/ 5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74">
                  <a:moveTo>
                    <a:pt x="64" y="57"/>
                  </a:moveTo>
                  <a:cubicBezTo>
                    <a:pt x="64" y="68"/>
                    <a:pt x="56" y="74"/>
                    <a:pt x="4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15" y="74"/>
                    <a:pt x="10" y="73"/>
                    <a:pt x="6" y="70"/>
                  </a:cubicBezTo>
                  <a:cubicBezTo>
                    <a:pt x="2" y="67"/>
                    <a:pt x="0" y="63"/>
                    <a:pt x="0" y="5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1"/>
                    <a:pt x="2" y="7"/>
                    <a:pt x="6" y="4"/>
                  </a:cubicBezTo>
                  <a:cubicBezTo>
                    <a:pt x="10" y="1"/>
                    <a:pt x="15" y="0"/>
                    <a:pt x="2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6" y="0"/>
                    <a:pt x="64" y="6"/>
                    <a:pt x="64" y="17"/>
                  </a:cubicBezTo>
                  <a:lnTo>
                    <a:pt x="64" y="57"/>
                  </a:lnTo>
                  <a:close/>
                  <a:moveTo>
                    <a:pt x="51" y="54"/>
                  </a:moveTo>
                  <a:cubicBezTo>
                    <a:pt x="51" y="20"/>
                    <a:pt x="51" y="20"/>
                    <a:pt x="51" y="20"/>
                  </a:cubicBezTo>
                  <a:cubicBezTo>
                    <a:pt x="51" y="16"/>
                    <a:pt x="50" y="14"/>
                    <a:pt x="48" y="13"/>
                  </a:cubicBezTo>
                  <a:cubicBezTo>
                    <a:pt x="46" y="11"/>
                    <a:pt x="43" y="11"/>
                    <a:pt x="39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1"/>
                    <a:pt x="18" y="11"/>
                    <a:pt x="16" y="13"/>
                  </a:cubicBezTo>
                  <a:cubicBezTo>
                    <a:pt x="14" y="14"/>
                    <a:pt x="13" y="16"/>
                    <a:pt x="13" y="2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7"/>
                    <a:pt x="14" y="60"/>
                    <a:pt x="16" y="61"/>
                  </a:cubicBezTo>
                  <a:cubicBezTo>
                    <a:pt x="18" y="62"/>
                    <a:pt x="21" y="63"/>
                    <a:pt x="25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3" y="63"/>
                    <a:pt x="46" y="62"/>
                    <a:pt x="48" y="61"/>
                  </a:cubicBezTo>
                  <a:cubicBezTo>
                    <a:pt x="50" y="60"/>
                    <a:pt x="51" y="58"/>
                    <a:pt x="51" y="54"/>
                  </a:cubicBez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34" name="Freeform 38"/>
            <p:cNvSpPr>
              <a:spLocks/>
            </p:cNvSpPr>
            <p:nvPr userDrawn="1"/>
          </p:nvSpPr>
          <p:spPr bwMode="auto">
            <a:xfrm>
              <a:off x="2931" y="2467"/>
              <a:ext cx="98" cy="112"/>
            </a:xfrm>
            <a:custGeom>
              <a:avLst/>
              <a:gdLst>
                <a:gd name="T0" fmla="*/ 65 w 65"/>
                <a:gd name="T1" fmla="*/ 74 h 74"/>
                <a:gd name="T2" fmla="*/ 48 w 65"/>
                <a:gd name="T3" fmla="*/ 74 h 74"/>
                <a:gd name="T4" fmla="*/ 16 w 65"/>
                <a:gd name="T5" fmla="*/ 45 h 74"/>
                <a:gd name="T6" fmla="*/ 14 w 65"/>
                <a:gd name="T7" fmla="*/ 41 h 74"/>
                <a:gd name="T8" fmla="*/ 23 w 65"/>
                <a:gd name="T9" fmla="*/ 35 h 74"/>
                <a:gd name="T10" fmla="*/ 42 w 65"/>
                <a:gd name="T11" fmla="*/ 34 h 74"/>
                <a:gd name="T12" fmla="*/ 52 w 65"/>
                <a:gd name="T13" fmla="*/ 27 h 74"/>
                <a:gd name="T14" fmla="*/ 52 w 65"/>
                <a:gd name="T15" fmla="*/ 19 h 74"/>
                <a:gd name="T16" fmla="*/ 41 w 65"/>
                <a:gd name="T17" fmla="*/ 11 h 74"/>
                <a:gd name="T18" fmla="*/ 13 w 65"/>
                <a:gd name="T19" fmla="*/ 11 h 74"/>
                <a:gd name="T20" fmla="*/ 13 w 65"/>
                <a:gd name="T21" fmla="*/ 74 h 74"/>
                <a:gd name="T22" fmla="*/ 0 w 65"/>
                <a:gd name="T23" fmla="*/ 74 h 74"/>
                <a:gd name="T24" fmla="*/ 0 w 65"/>
                <a:gd name="T25" fmla="*/ 0 h 74"/>
                <a:gd name="T26" fmla="*/ 45 w 65"/>
                <a:gd name="T27" fmla="*/ 0 h 74"/>
                <a:gd name="T28" fmla="*/ 65 w 65"/>
                <a:gd name="T29" fmla="*/ 16 h 74"/>
                <a:gd name="T30" fmla="*/ 65 w 65"/>
                <a:gd name="T31" fmla="*/ 29 h 74"/>
                <a:gd name="T32" fmla="*/ 60 w 65"/>
                <a:gd name="T33" fmla="*/ 40 h 74"/>
                <a:gd name="T34" fmla="*/ 46 w 65"/>
                <a:gd name="T35" fmla="*/ 44 h 74"/>
                <a:gd name="T36" fmla="*/ 31 w 65"/>
                <a:gd name="T37" fmla="*/ 44 h 74"/>
                <a:gd name="T38" fmla="*/ 65 w 65"/>
                <a:gd name="T3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74">
                  <a:moveTo>
                    <a:pt x="65" y="74"/>
                  </a:moveTo>
                  <a:cubicBezTo>
                    <a:pt x="48" y="74"/>
                    <a:pt x="48" y="74"/>
                    <a:pt x="48" y="7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5" y="45"/>
                    <a:pt x="14" y="43"/>
                    <a:pt x="14" y="41"/>
                  </a:cubicBezTo>
                  <a:cubicBezTo>
                    <a:pt x="14" y="37"/>
                    <a:pt x="17" y="35"/>
                    <a:pt x="23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8" y="34"/>
                    <a:pt x="52" y="32"/>
                    <a:pt x="52" y="27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3"/>
                    <a:pt x="48" y="11"/>
                    <a:pt x="4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8" y="0"/>
                    <a:pt x="65" y="5"/>
                    <a:pt x="65" y="1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33"/>
                    <a:pt x="63" y="37"/>
                    <a:pt x="60" y="40"/>
                  </a:cubicBezTo>
                  <a:cubicBezTo>
                    <a:pt x="56" y="42"/>
                    <a:pt x="51" y="44"/>
                    <a:pt x="46" y="44"/>
                  </a:cubicBezTo>
                  <a:cubicBezTo>
                    <a:pt x="31" y="44"/>
                    <a:pt x="31" y="44"/>
                    <a:pt x="31" y="44"/>
                  </a:cubicBezTo>
                  <a:lnTo>
                    <a:pt x="65" y="74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auto">
            <a:xfrm>
              <a:off x="3058" y="2467"/>
              <a:ext cx="137" cy="115"/>
            </a:xfrm>
            <a:custGeom>
              <a:avLst/>
              <a:gdLst>
                <a:gd name="T0" fmla="*/ 91 w 91"/>
                <a:gd name="T1" fmla="*/ 74 h 76"/>
                <a:gd name="T2" fmla="*/ 79 w 91"/>
                <a:gd name="T3" fmla="*/ 74 h 76"/>
                <a:gd name="T4" fmla="*/ 79 w 91"/>
                <a:gd name="T5" fmla="*/ 16 h 76"/>
                <a:gd name="T6" fmla="*/ 55 w 91"/>
                <a:gd name="T7" fmla="*/ 68 h 76"/>
                <a:gd name="T8" fmla="*/ 46 w 91"/>
                <a:gd name="T9" fmla="*/ 76 h 76"/>
                <a:gd name="T10" fmla="*/ 40 w 91"/>
                <a:gd name="T11" fmla="*/ 73 h 76"/>
                <a:gd name="T12" fmla="*/ 37 w 91"/>
                <a:gd name="T13" fmla="*/ 68 h 76"/>
                <a:gd name="T14" fmla="*/ 13 w 91"/>
                <a:gd name="T15" fmla="*/ 16 h 76"/>
                <a:gd name="T16" fmla="*/ 13 w 91"/>
                <a:gd name="T17" fmla="*/ 74 h 76"/>
                <a:gd name="T18" fmla="*/ 0 w 91"/>
                <a:gd name="T19" fmla="*/ 74 h 76"/>
                <a:gd name="T20" fmla="*/ 0 w 91"/>
                <a:gd name="T21" fmla="*/ 10 h 76"/>
                <a:gd name="T22" fmla="*/ 3 w 91"/>
                <a:gd name="T23" fmla="*/ 3 h 76"/>
                <a:gd name="T24" fmla="*/ 12 w 91"/>
                <a:gd name="T25" fmla="*/ 0 h 76"/>
                <a:gd name="T26" fmla="*/ 23 w 91"/>
                <a:gd name="T27" fmla="*/ 7 h 76"/>
                <a:gd name="T28" fmla="*/ 46 w 91"/>
                <a:gd name="T29" fmla="*/ 59 h 76"/>
                <a:gd name="T30" fmla="*/ 69 w 91"/>
                <a:gd name="T31" fmla="*/ 7 h 76"/>
                <a:gd name="T32" fmla="*/ 80 w 91"/>
                <a:gd name="T33" fmla="*/ 0 h 76"/>
                <a:gd name="T34" fmla="*/ 89 w 91"/>
                <a:gd name="T35" fmla="*/ 3 h 76"/>
                <a:gd name="T36" fmla="*/ 91 w 91"/>
                <a:gd name="T37" fmla="*/ 10 h 76"/>
                <a:gd name="T38" fmla="*/ 91 w 91"/>
                <a:gd name="T39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76">
                  <a:moveTo>
                    <a:pt x="91" y="74"/>
                  </a:moveTo>
                  <a:cubicBezTo>
                    <a:pt x="79" y="74"/>
                    <a:pt x="79" y="74"/>
                    <a:pt x="79" y="7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3" y="73"/>
                    <a:pt x="50" y="76"/>
                    <a:pt x="46" y="76"/>
                  </a:cubicBezTo>
                  <a:cubicBezTo>
                    <a:pt x="43" y="76"/>
                    <a:pt x="41" y="75"/>
                    <a:pt x="40" y="73"/>
                  </a:cubicBezTo>
                  <a:cubicBezTo>
                    <a:pt x="39" y="72"/>
                    <a:pt x="38" y="71"/>
                    <a:pt x="37" y="6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7" y="0"/>
                    <a:pt x="21" y="2"/>
                    <a:pt x="23" y="7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1" y="2"/>
                    <a:pt x="75" y="0"/>
                    <a:pt x="80" y="0"/>
                  </a:cubicBezTo>
                  <a:cubicBezTo>
                    <a:pt x="84" y="0"/>
                    <a:pt x="87" y="1"/>
                    <a:pt x="89" y="3"/>
                  </a:cubicBezTo>
                  <a:cubicBezTo>
                    <a:pt x="90" y="5"/>
                    <a:pt x="91" y="7"/>
                    <a:pt x="91" y="10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36" name="Freeform 40"/>
            <p:cNvSpPr>
              <a:spLocks noEditPoints="1"/>
            </p:cNvSpPr>
            <p:nvPr userDrawn="1"/>
          </p:nvSpPr>
          <p:spPr bwMode="auto">
            <a:xfrm>
              <a:off x="3216" y="2467"/>
              <a:ext cx="121" cy="112"/>
            </a:xfrm>
            <a:custGeom>
              <a:avLst/>
              <a:gdLst>
                <a:gd name="T0" fmla="*/ 80 w 80"/>
                <a:gd name="T1" fmla="*/ 74 h 74"/>
                <a:gd name="T2" fmla="*/ 66 w 80"/>
                <a:gd name="T3" fmla="*/ 74 h 74"/>
                <a:gd name="T4" fmla="*/ 58 w 80"/>
                <a:gd name="T5" fmla="*/ 56 h 74"/>
                <a:gd name="T6" fmla="*/ 22 w 80"/>
                <a:gd name="T7" fmla="*/ 56 h 74"/>
                <a:gd name="T8" fmla="*/ 14 w 80"/>
                <a:gd name="T9" fmla="*/ 74 h 74"/>
                <a:gd name="T10" fmla="*/ 0 w 80"/>
                <a:gd name="T11" fmla="*/ 74 h 74"/>
                <a:gd name="T12" fmla="*/ 30 w 80"/>
                <a:gd name="T13" fmla="*/ 7 h 74"/>
                <a:gd name="T14" fmla="*/ 40 w 80"/>
                <a:gd name="T15" fmla="*/ 0 h 74"/>
                <a:gd name="T16" fmla="*/ 51 w 80"/>
                <a:gd name="T17" fmla="*/ 7 h 74"/>
                <a:gd name="T18" fmla="*/ 80 w 80"/>
                <a:gd name="T19" fmla="*/ 74 h 74"/>
                <a:gd name="T20" fmla="*/ 54 w 80"/>
                <a:gd name="T21" fmla="*/ 46 h 74"/>
                <a:gd name="T22" fmla="*/ 40 w 80"/>
                <a:gd name="T23" fmla="*/ 13 h 74"/>
                <a:gd name="T24" fmla="*/ 27 w 80"/>
                <a:gd name="T25" fmla="*/ 46 h 74"/>
                <a:gd name="T26" fmla="*/ 54 w 80"/>
                <a:gd name="T27" fmla="*/ 4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74">
                  <a:moveTo>
                    <a:pt x="80" y="74"/>
                  </a:moveTo>
                  <a:cubicBezTo>
                    <a:pt x="66" y="74"/>
                    <a:pt x="66" y="74"/>
                    <a:pt x="66" y="7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2"/>
                    <a:pt x="35" y="0"/>
                    <a:pt x="40" y="0"/>
                  </a:cubicBezTo>
                  <a:cubicBezTo>
                    <a:pt x="45" y="0"/>
                    <a:pt x="49" y="2"/>
                    <a:pt x="51" y="7"/>
                  </a:cubicBezTo>
                  <a:lnTo>
                    <a:pt x="80" y="74"/>
                  </a:lnTo>
                  <a:close/>
                  <a:moveTo>
                    <a:pt x="54" y="46"/>
                  </a:moveTo>
                  <a:cubicBezTo>
                    <a:pt x="40" y="13"/>
                    <a:pt x="40" y="13"/>
                    <a:pt x="40" y="13"/>
                  </a:cubicBezTo>
                  <a:cubicBezTo>
                    <a:pt x="27" y="46"/>
                    <a:pt x="27" y="46"/>
                    <a:pt x="27" y="46"/>
                  </a:cubicBezTo>
                  <a:lnTo>
                    <a:pt x="54" y="46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auto">
            <a:xfrm>
              <a:off x="3338" y="2467"/>
              <a:ext cx="88" cy="112"/>
            </a:xfrm>
            <a:custGeom>
              <a:avLst/>
              <a:gdLst>
                <a:gd name="T0" fmla="*/ 88 w 88"/>
                <a:gd name="T1" fmla="*/ 15 h 112"/>
                <a:gd name="T2" fmla="*/ 55 w 88"/>
                <a:gd name="T3" fmla="*/ 15 h 112"/>
                <a:gd name="T4" fmla="*/ 55 w 88"/>
                <a:gd name="T5" fmla="*/ 112 h 112"/>
                <a:gd name="T6" fmla="*/ 35 w 88"/>
                <a:gd name="T7" fmla="*/ 112 h 112"/>
                <a:gd name="T8" fmla="*/ 35 w 88"/>
                <a:gd name="T9" fmla="*/ 15 h 112"/>
                <a:gd name="T10" fmla="*/ 0 w 88"/>
                <a:gd name="T11" fmla="*/ 15 h 112"/>
                <a:gd name="T12" fmla="*/ 0 w 88"/>
                <a:gd name="T13" fmla="*/ 0 h 112"/>
                <a:gd name="T14" fmla="*/ 88 w 88"/>
                <a:gd name="T15" fmla="*/ 0 h 112"/>
                <a:gd name="T16" fmla="*/ 88 w 88"/>
                <a:gd name="T17" fmla="*/ 1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12">
                  <a:moveTo>
                    <a:pt x="88" y="15"/>
                  </a:moveTo>
                  <a:lnTo>
                    <a:pt x="55" y="15"/>
                  </a:lnTo>
                  <a:lnTo>
                    <a:pt x="55" y="112"/>
                  </a:lnTo>
                  <a:lnTo>
                    <a:pt x="35" y="112"/>
                  </a:lnTo>
                  <a:lnTo>
                    <a:pt x="35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15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38" name="Rectangle 42"/>
            <p:cNvSpPr>
              <a:spLocks noChangeArrowheads="1"/>
            </p:cNvSpPr>
            <p:nvPr userDrawn="1"/>
          </p:nvSpPr>
          <p:spPr bwMode="auto">
            <a:xfrm>
              <a:off x="3448" y="2467"/>
              <a:ext cx="22" cy="112"/>
            </a:xfrm>
            <a:prstGeom prst="rect">
              <a:avLst/>
            </a:pr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39" name="Freeform 43"/>
            <p:cNvSpPr>
              <a:spLocks noEditPoints="1"/>
            </p:cNvSpPr>
            <p:nvPr userDrawn="1"/>
          </p:nvSpPr>
          <p:spPr bwMode="auto">
            <a:xfrm>
              <a:off x="3501" y="2467"/>
              <a:ext cx="97" cy="112"/>
            </a:xfrm>
            <a:custGeom>
              <a:avLst/>
              <a:gdLst>
                <a:gd name="T0" fmla="*/ 64 w 64"/>
                <a:gd name="T1" fmla="*/ 57 h 74"/>
                <a:gd name="T2" fmla="*/ 42 w 64"/>
                <a:gd name="T3" fmla="*/ 74 h 74"/>
                <a:gd name="T4" fmla="*/ 22 w 64"/>
                <a:gd name="T5" fmla="*/ 74 h 74"/>
                <a:gd name="T6" fmla="*/ 6 w 64"/>
                <a:gd name="T7" fmla="*/ 70 h 74"/>
                <a:gd name="T8" fmla="*/ 0 w 64"/>
                <a:gd name="T9" fmla="*/ 57 h 74"/>
                <a:gd name="T10" fmla="*/ 0 w 64"/>
                <a:gd name="T11" fmla="*/ 17 h 74"/>
                <a:gd name="T12" fmla="*/ 6 w 64"/>
                <a:gd name="T13" fmla="*/ 4 h 74"/>
                <a:gd name="T14" fmla="*/ 22 w 64"/>
                <a:gd name="T15" fmla="*/ 0 h 74"/>
                <a:gd name="T16" fmla="*/ 42 w 64"/>
                <a:gd name="T17" fmla="*/ 0 h 74"/>
                <a:gd name="T18" fmla="*/ 64 w 64"/>
                <a:gd name="T19" fmla="*/ 17 h 74"/>
                <a:gd name="T20" fmla="*/ 64 w 64"/>
                <a:gd name="T21" fmla="*/ 57 h 74"/>
                <a:gd name="T22" fmla="*/ 51 w 64"/>
                <a:gd name="T23" fmla="*/ 54 h 74"/>
                <a:gd name="T24" fmla="*/ 51 w 64"/>
                <a:gd name="T25" fmla="*/ 20 h 74"/>
                <a:gd name="T26" fmla="*/ 48 w 64"/>
                <a:gd name="T27" fmla="*/ 13 h 74"/>
                <a:gd name="T28" fmla="*/ 39 w 64"/>
                <a:gd name="T29" fmla="*/ 11 h 74"/>
                <a:gd name="T30" fmla="*/ 25 w 64"/>
                <a:gd name="T31" fmla="*/ 11 h 74"/>
                <a:gd name="T32" fmla="*/ 16 w 64"/>
                <a:gd name="T33" fmla="*/ 13 h 74"/>
                <a:gd name="T34" fmla="*/ 13 w 64"/>
                <a:gd name="T35" fmla="*/ 20 h 74"/>
                <a:gd name="T36" fmla="*/ 13 w 64"/>
                <a:gd name="T37" fmla="*/ 54 h 74"/>
                <a:gd name="T38" fmla="*/ 16 w 64"/>
                <a:gd name="T39" fmla="*/ 61 h 74"/>
                <a:gd name="T40" fmla="*/ 25 w 64"/>
                <a:gd name="T41" fmla="*/ 63 h 74"/>
                <a:gd name="T42" fmla="*/ 39 w 64"/>
                <a:gd name="T43" fmla="*/ 63 h 74"/>
                <a:gd name="T44" fmla="*/ 48 w 64"/>
                <a:gd name="T45" fmla="*/ 61 h 74"/>
                <a:gd name="T46" fmla="*/ 51 w 64"/>
                <a:gd name="T47" fmla="*/ 5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74">
                  <a:moveTo>
                    <a:pt x="64" y="57"/>
                  </a:moveTo>
                  <a:cubicBezTo>
                    <a:pt x="64" y="68"/>
                    <a:pt x="56" y="74"/>
                    <a:pt x="4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15" y="74"/>
                    <a:pt x="9" y="73"/>
                    <a:pt x="6" y="70"/>
                  </a:cubicBezTo>
                  <a:cubicBezTo>
                    <a:pt x="2" y="67"/>
                    <a:pt x="0" y="63"/>
                    <a:pt x="0" y="5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1"/>
                    <a:pt x="2" y="7"/>
                    <a:pt x="6" y="4"/>
                  </a:cubicBezTo>
                  <a:cubicBezTo>
                    <a:pt x="10" y="1"/>
                    <a:pt x="15" y="0"/>
                    <a:pt x="2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6" y="0"/>
                    <a:pt x="64" y="6"/>
                    <a:pt x="64" y="17"/>
                  </a:cubicBezTo>
                  <a:lnTo>
                    <a:pt x="64" y="57"/>
                  </a:lnTo>
                  <a:close/>
                  <a:moveTo>
                    <a:pt x="51" y="54"/>
                  </a:moveTo>
                  <a:cubicBezTo>
                    <a:pt x="51" y="20"/>
                    <a:pt x="51" y="20"/>
                    <a:pt x="51" y="20"/>
                  </a:cubicBezTo>
                  <a:cubicBezTo>
                    <a:pt x="51" y="16"/>
                    <a:pt x="50" y="14"/>
                    <a:pt x="48" y="13"/>
                  </a:cubicBezTo>
                  <a:cubicBezTo>
                    <a:pt x="46" y="11"/>
                    <a:pt x="43" y="11"/>
                    <a:pt x="39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1"/>
                    <a:pt x="18" y="11"/>
                    <a:pt x="16" y="13"/>
                  </a:cubicBezTo>
                  <a:cubicBezTo>
                    <a:pt x="14" y="14"/>
                    <a:pt x="13" y="16"/>
                    <a:pt x="13" y="2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7"/>
                    <a:pt x="14" y="60"/>
                    <a:pt x="16" y="61"/>
                  </a:cubicBezTo>
                  <a:cubicBezTo>
                    <a:pt x="18" y="62"/>
                    <a:pt x="21" y="63"/>
                    <a:pt x="25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3" y="63"/>
                    <a:pt x="46" y="62"/>
                    <a:pt x="48" y="61"/>
                  </a:cubicBezTo>
                  <a:cubicBezTo>
                    <a:pt x="50" y="60"/>
                    <a:pt x="51" y="58"/>
                    <a:pt x="51" y="54"/>
                  </a:cubicBez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auto">
            <a:xfrm>
              <a:off x="3629" y="2467"/>
              <a:ext cx="100" cy="113"/>
            </a:xfrm>
            <a:custGeom>
              <a:avLst/>
              <a:gdLst>
                <a:gd name="T0" fmla="*/ 66 w 66"/>
                <a:gd name="T1" fmla="*/ 65 h 75"/>
                <a:gd name="T2" fmla="*/ 63 w 66"/>
                <a:gd name="T3" fmla="*/ 72 h 75"/>
                <a:gd name="T4" fmla="*/ 55 w 66"/>
                <a:gd name="T5" fmla="*/ 75 h 75"/>
                <a:gd name="T6" fmla="*/ 47 w 66"/>
                <a:gd name="T7" fmla="*/ 73 h 75"/>
                <a:gd name="T8" fmla="*/ 43 w 66"/>
                <a:gd name="T9" fmla="*/ 67 h 75"/>
                <a:gd name="T10" fmla="*/ 13 w 66"/>
                <a:gd name="T11" fmla="*/ 15 h 75"/>
                <a:gd name="T12" fmla="*/ 13 w 66"/>
                <a:gd name="T13" fmla="*/ 74 h 75"/>
                <a:gd name="T14" fmla="*/ 0 w 66"/>
                <a:gd name="T15" fmla="*/ 74 h 75"/>
                <a:gd name="T16" fmla="*/ 0 w 66"/>
                <a:gd name="T17" fmla="*/ 11 h 75"/>
                <a:gd name="T18" fmla="*/ 11 w 66"/>
                <a:gd name="T19" fmla="*/ 0 h 75"/>
                <a:gd name="T20" fmla="*/ 18 w 66"/>
                <a:gd name="T21" fmla="*/ 2 h 75"/>
                <a:gd name="T22" fmla="*/ 22 w 66"/>
                <a:gd name="T23" fmla="*/ 8 h 75"/>
                <a:gd name="T24" fmla="*/ 53 w 66"/>
                <a:gd name="T25" fmla="*/ 60 h 75"/>
                <a:gd name="T26" fmla="*/ 53 w 66"/>
                <a:gd name="T27" fmla="*/ 1 h 75"/>
                <a:gd name="T28" fmla="*/ 66 w 66"/>
                <a:gd name="T29" fmla="*/ 1 h 75"/>
                <a:gd name="T30" fmla="*/ 66 w 66"/>
                <a:gd name="T31" fmla="*/ 6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75">
                  <a:moveTo>
                    <a:pt x="66" y="65"/>
                  </a:moveTo>
                  <a:cubicBezTo>
                    <a:pt x="66" y="68"/>
                    <a:pt x="65" y="70"/>
                    <a:pt x="63" y="72"/>
                  </a:cubicBezTo>
                  <a:cubicBezTo>
                    <a:pt x="61" y="74"/>
                    <a:pt x="58" y="75"/>
                    <a:pt x="55" y="75"/>
                  </a:cubicBezTo>
                  <a:cubicBezTo>
                    <a:pt x="52" y="75"/>
                    <a:pt x="49" y="74"/>
                    <a:pt x="47" y="73"/>
                  </a:cubicBezTo>
                  <a:cubicBezTo>
                    <a:pt x="47" y="72"/>
                    <a:pt x="45" y="70"/>
                    <a:pt x="43" y="67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4" y="0"/>
                    <a:pt x="11" y="0"/>
                  </a:cubicBezTo>
                  <a:cubicBezTo>
                    <a:pt x="14" y="0"/>
                    <a:pt x="17" y="1"/>
                    <a:pt x="18" y="2"/>
                  </a:cubicBezTo>
                  <a:cubicBezTo>
                    <a:pt x="19" y="3"/>
                    <a:pt x="21" y="5"/>
                    <a:pt x="22" y="8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6" y="1"/>
                    <a:pt x="66" y="1"/>
                    <a:pt x="66" y="1"/>
                  </a:cubicBezTo>
                  <a:lnTo>
                    <a:pt x="66" y="65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auto">
            <a:xfrm>
              <a:off x="2023" y="2726"/>
              <a:ext cx="98" cy="114"/>
            </a:xfrm>
            <a:custGeom>
              <a:avLst/>
              <a:gdLst>
                <a:gd name="T0" fmla="*/ 65 w 65"/>
                <a:gd name="T1" fmla="*/ 57 h 75"/>
                <a:gd name="T2" fmla="*/ 60 w 65"/>
                <a:gd name="T3" fmla="*/ 70 h 75"/>
                <a:gd name="T4" fmla="*/ 45 w 65"/>
                <a:gd name="T5" fmla="*/ 75 h 75"/>
                <a:gd name="T6" fmla="*/ 22 w 65"/>
                <a:gd name="T7" fmla="*/ 75 h 75"/>
                <a:gd name="T8" fmla="*/ 5 w 65"/>
                <a:gd name="T9" fmla="*/ 70 h 75"/>
                <a:gd name="T10" fmla="*/ 0 w 65"/>
                <a:gd name="T11" fmla="*/ 63 h 75"/>
                <a:gd name="T12" fmla="*/ 0 w 65"/>
                <a:gd name="T13" fmla="*/ 55 h 75"/>
                <a:gd name="T14" fmla="*/ 0 w 65"/>
                <a:gd name="T15" fmla="*/ 18 h 75"/>
                <a:gd name="T16" fmla="*/ 1 w 65"/>
                <a:gd name="T17" fmla="*/ 10 h 75"/>
                <a:gd name="T18" fmla="*/ 6 w 65"/>
                <a:gd name="T19" fmla="*/ 4 h 75"/>
                <a:gd name="T20" fmla="*/ 22 w 65"/>
                <a:gd name="T21" fmla="*/ 0 h 75"/>
                <a:gd name="T22" fmla="*/ 60 w 65"/>
                <a:gd name="T23" fmla="*/ 0 h 75"/>
                <a:gd name="T24" fmla="*/ 60 w 65"/>
                <a:gd name="T25" fmla="*/ 11 h 75"/>
                <a:gd name="T26" fmla="*/ 24 w 65"/>
                <a:gd name="T27" fmla="*/ 11 h 75"/>
                <a:gd name="T28" fmla="*/ 16 w 65"/>
                <a:gd name="T29" fmla="*/ 13 h 75"/>
                <a:gd name="T30" fmla="*/ 13 w 65"/>
                <a:gd name="T31" fmla="*/ 20 h 75"/>
                <a:gd name="T32" fmla="*/ 13 w 65"/>
                <a:gd name="T33" fmla="*/ 55 h 75"/>
                <a:gd name="T34" fmla="*/ 16 w 65"/>
                <a:gd name="T35" fmla="*/ 62 h 75"/>
                <a:gd name="T36" fmla="*/ 24 w 65"/>
                <a:gd name="T37" fmla="*/ 64 h 75"/>
                <a:gd name="T38" fmla="*/ 41 w 65"/>
                <a:gd name="T39" fmla="*/ 64 h 75"/>
                <a:gd name="T40" fmla="*/ 51 w 65"/>
                <a:gd name="T41" fmla="*/ 55 h 75"/>
                <a:gd name="T42" fmla="*/ 51 w 65"/>
                <a:gd name="T43" fmla="*/ 34 h 75"/>
                <a:gd name="T44" fmla="*/ 65 w 65"/>
                <a:gd name="T45" fmla="*/ 34 h 75"/>
                <a:gd name="T46" fmla="*/ 65 w 65"/>
                <a:gd name="T47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75">
                  <a:moveTo>
                    <a:pt x="65" y="57"/>
                  </a:moveTo>
                  <a:cubicBezTo>
                    <a:pt x="65" y="62"/>
                    <a:pt x="63" y="67"/>
                    <a:pt x="60" y="70"/>
                  </a:cubicBezTo>
                  <a:cubicBezTo>
                    <a:pt x="56" y="73"/>
                    <a:pt x="51" y="75"/>
                    <a:pt x="45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15" y="75"/>
                    <a:pt x="9" y="73"/>
                    <a:pt x="5" y="70"/>
                  </a:cubicBezTo>
                  <a:cubicBezTo>
                    <a:pt x="3" y="68"/>
                    <a:pt x="1" y="66"/>
                    <a:pt x="0" y="63"/>
                  </a:cubicBezTo>
                  <a:cubicBezTo>
                    <a:pt x="0" y="62"/>
                    <a:pt x="0" y="59"/>
                    <a:pt x="0" y="5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5"/>
                    <a:pt x="0" y="12"/>
                    <a:pt x="1" y="10"/>
                  </a:cubicBezTo>
                  <a:cubicBezTo>
                    <a:pt x="2" y="8"/>
                    <a:pt x="4" y="6"/>
                    <a:pt x="6" y="4"/>
                  </a:cubicBezTo>
                  <a:cubicBezTo>
                    <a:pt x="10" y="2"/>
                    <a:pt x="15" y="0"/>
                    <a:pt x="2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0" y="11"/>
                    <a:pt x="17" y="12"/>
                    <a:pt x="16" y="13"/>
                  </a:cubicBezTo>
                  <a:cubicBezTo>
                    <a:pt x="14" y="14"/>
                    <a:pt x="13" y="16"/>
                    <a:pt x="13" y="20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8"/>
                    <a:pt x="14" y="61"/>
                    <a:pt x="16" y="62"/>
                  </a:cubicBezTo>
                  <a:cubicBezTo>
                    <a:pt x="18" y="63"/>
                    <a:pt x="20" y="64"/>
                    <a:pt x="24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8" y="64"/>
                    <a:pt x="51" y="61"/>
                    <a:pt x="51" y="55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65" y="34"/>
                    <a:pt x="65" y="34"/>
                    <a:pt x="65" y="34"/>
                  </a:cubicBezTo>
                  <a:lnTo>
                    <a:pt x="65" y="57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42" name="Freeform 46"/>
            <p:cNvSpPr>
              <a:spLocks noEditPoints="1"/>
            </p:cNvSpPr>
            <p:nvPr userDrawn="1"/>
          </p:nvSpPr>
          <p:spPr bwMode="auto">
            <a:xfrm>
              <a:off x="2179" y="2698"/>
              <a:ext cx="89" cy="142"/>
            </a:xfrm>
            <a:custGeom>
              <a:avLst/>
              <a:gdLst>
                <a:gd name="T0" fmla="*/ 59 w 59"/>
                <a:gd name="T1" fmla="*/ 94 h 94"/>
                <a:gd name="T2" fmla="*/ 21 w 59"/>
                <a:gd name="T3" fmla="*/ 94 h 94"/>
                <a:gd name="T4" fmla="*/ 6 w 59"/>
                <a:gd name="T5" fmla="*/ 90 h 94"/>
                <a:gd name="T6" fmla="*/ 0 w 59"/>
                <a:gd name="T7" fmla="*/ 78 h 94"/>
                <a:gd name="T8" fmla="*/ 0 w 59"/>
                <a:gd name="T9" fmla="*/ 36 h 94"/>
                <a:gd name="T10" fmla="*/ 5 w 59"/>
                <a:gd name="T11" fmla="*/ 24 h 94"/>
                <a:gd name="T12" fmla="*/ 20 w 59"/>
                <a:gd name="T13" fmla="*/ 19 h 94"/>
                <a:gd name="T14" fmla="*/ 59 w 59"/>
                <a:gd name="T15" fmla="*/ 19 h 94"/>
                <a:gd name="T16" fmla="*/ 59 w 59"/>
                <a:gd name="T17" fmla="*/ 30 h 94"/>
                <a:gd name="T18" fmla="*/ 24 w 59"/>
                <a:gd name="T19" fmla="*/ 30 h 94"/>
                <a:gd name="T20" fmla="*/ 13 w 59"/>
                <a:gd name="T21" fmla="*/ 39 h 94"/>
                <a:gd name="T22" fmla="*/ 13 w 59"/>
                <a:gd name="T23" fmla="*/ 51 h 94"/>
                <a:gd name="T24" fmla="*/ 59 w 59"/>
                <a:gd name="T25" fmla="*/ 51 h 94"/>
                <a:gd name="T26" fmla="*/ 59 w 59"/>
                <a:gd name="T27" fmla="*/ 62 h 94"/>
                <a:gd name="T28" fmla="*/ 13 w 59"/>
                <a:gd name="T29" fmla="*/ 62 h 94"/>
                <a:gd name="T30" fmla="*/ 13 w 59"/>
                <a:gd name="T31" fmla="*/ 74 h 94"/>
                <a:gd name="T32" fmla="*/ 24 w 59"/>
                <a:gd name="T33" fmla="*/ 83 h 94"/>
                <a:gd name="T34" fmla="*/ 59 w 59"/>
                <a:gd name="T35" fmla="*/ 83 h 94"/>
                <a:gd name="T36" fmla="*/ 59 w 59"/>
                <a:gd name="T37" fmla="*/ 94 h 94"/>
                <a:gd name="T38" fmla="*/ 44 w 59"/>
                <a:gd name="T39" fmla="*/ 0 h 94"/>
                <a:gd name="T40" fmla="*/ 34 w 59"/>
                <a:gd name="T41" fmla="*/ 13 h 94"/>
                <a:gd name="T42" fmla="*/ 24 w 59"/>
                <a:gd name="T43" fmla="*/ 13 h 94"/>
                <a:gd name="T44" fmla="*/ 33 w 59"/>
                <a:gd name="T45" fmla="*/ 0 h 94"/>
                <a:gd name="T46" fmla="*/ 44 w 59"/>
                <a:gd name="T4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94">
                  <a:moveTo>
                    <a:pt x="59" y="94"/>
                  </a:moveTo>
                  <a:cubicBezTo>
                    <a:pt x="21" y="94"/>
                    <a:pt x="21" y="94"/>
                    <a:pt x="21" y="94"/>
                  </a:cubicBezTo>
                  <a:cubicBezTo>
                    <a:pt x="14" y="94"/>
                    <a:pt x="9" y="92"/>
                    <a:pt x="6" y="90"/>
                  </a:cubicBezTo>
                  <a:cubicBezTo>
                    <a:pt x="2" y="87"/>
                    <a:pt x="0" y="83"/>
                    <a:pt x="0" y="7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1"/>
                    <a:pt x="1" y="27"/>
                    <a:pt x="5" y="24"/>
                  </a:cubicBezTo>
                  <a:cubicBezTo>
                    <a:pt x="8" y="21"/>
                    <a:pt x="13" y="19"/>
                    <a:pt x="2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17" y="30"/>
                    <a:pt x="13" y="33"/>
                    <a:pt x="13" y="39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80"/>
                    <a:pt x="17" y="83"/>
                    <a:pt x="24" y="83"/>
                  </a:cubicBezTo>
                  <a:cubicBezTo>
                    <a:pt x="59" y="83"/>
                    <a:pt x="59" y="83"/>
                    <a:pt x="59" y="83"/>
                  </a:cubicBezTo>
                  <a:lnTo>
                    <a:pt x="59" y="94"/>
                  </a:lnTo>
                  <a:close/>
                  <a:moveTo>
                    <a:pt x="44" y="0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43" name="Freeform 47"/>
            <p:cNvSpPr>
              <a:spLocks noEditPoints="1"/>
            </p:cNvSpPr>
            <p:nvPr userDrawn="1"/>
          </p:nvSpPr>
          <p:spPr bwMode="auto">
            <a:xfrm>
              <a:off x="2322" y="2726"/>
              <a:ext cx="97" cy="114"/>
            </a:xfrm>
            <a:custGeom>
              <a:avLst/>
              <a:gdLst>
                <a:gd name="T0" fmla="*/ 64 w 64"/>
                <a:gd name="T1" fmla="*/ 58 h 75"/>
                <a:gd name="T2" fmla="*/ 42 w 64"/>
                <a:gd name="T3" fmla="*/ 75 h 75"/>
                <a:gd name="T4" fmla="*/ 22 w 64"/>
                <a:gd name="T5" fmla="*/ 75 h 75"/>
                <a:gd name="T6" fmla="*/ 7 w 64"/>
                <a:gd name="T7" fmla="*/ 71 h 75"/>
                <a:gd name="T8" fmla="*/ 0 w 64"/>
                <a:gd name="T9" fmla="*/ 58 h 75"/>
                <a:gd name="T10" fmla="*/ 0 w 64"/>
                <a:gd name="T11" fmla="*/ 17 h 75"/>
                <a:gd name="T12" fmla="*/ 7 w 64"/>
                <a:gd name="T13" fmla="*/ 4 h 75"/>
                <a:gd name="T14" fmla="*/ 22 w 64"/>
                <a:gd name="T15" fmla="*/ 0 h 75"/>
                <a:gd name="T16" fmla="*/ 43 w 64"/>
                <a:gd name="T17" fmla="*/ 0 h 75"/>
                <a:gd name="T18" fmla="*/ 64 w 64"/>
                <a:gd name="T19" fmla="*/ 17 h 75"/>
                <a:gd name="T20" fmla="*/ 64 w 64"/>
                <a:gd name="T21" fmla="*/ 58 h 75"/>
                <a:gd name="T22" fmla="*/ 51 w 64"/>
                <a:gd name="T23" fmla="*/ 55 h 75"/>
                <a:gd name="T24" fmla="*/ 51 w 64"/>
                <a:gd name="T25" fmla="*/ 21 h 75"/>
                <a:gd name="T26" fmla="*/ 48 w 64"/>
                <a:gd name="T27" fmla="*/ 13 h 75"/>
                <a:gd name="T28" fmla="*/ 39 w 64"/>
                <a:gd name="T29" fmla="*/ 11 h 75"/>
                <a:gd name="T30" fmla="*/ 26 w 64"/>
                <a:gd name="T31" fmla="*/ 11 h 75"/>
                <a:gd name="T32" fmla="*/ 16 w 64"/>
                <a:gd name="T33" fmla="*/ 13 h 75"/>
                <a:gd name="T34" fmla="*/ 14 w 64"/>
                <a:gd name="T35" fmla="*/ 21 h 75"/>
                <a:gd name="T36" fmla="*/ 14 w 64"/>
                <a:gd name="T37" fmla="*/ 55 h 75"/>
                <a:gd name="T38" fmla="*/ 17 w 64"/>
                <a:gd name="T39" fmla="*/ 62 h 75"/>
                <a:gd name="T40" fmla="*/ 26 w 64"/>
                <a:gd name="T41" fmla="*/ 64 h 75"/>
                <a:gd name="T42" fmla="*/ 39 w 64"/>
                <a:gd name="T43" fmla="*/ 64 h 75"/>
                <a:gd name="T44" fmla="*/ 48 w 64"/>
                <a:gd name="T45" fmla="*/ 62 h 75"/>
                <a:gd name="T46" fmla="*/ 51 w 64"/>
                <a:gd name="T47" fmla="*/ 5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75">
                  <a:moveTo>
                    <a:pt x="64" y="58"/>
                  </a:moveTo>
                  <a:cubicBezTo>
                    <a:pt x="64" y="69"/>
                    <a:pt x="57" y="75"/>
                    <a:pt x="42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15" y="75"/>
                    <a:pt x="10" y="73"/>
                    <a:pt x="7" y="71"/>
                  </a:cubicBezTo>
                  <a:cubicBezTo>
                    <a:pt x="3" y="68"/>
                    <a:pt x="0" y="64"/>
                    <a:pt x="0" y="5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2"/>
                    <a:pt x="3" y="7"/>
                    <a:pt x="7" y="4"/>
                  </a:cubicBezTo>
                  <a:cubicBezTo>
                    <a:pt x="10" y="2"/>
                    <a:pt x="15" y="0"/>
                    <a:pt x="2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7" y="0"/>
                    <a:pt x="64" y="6"/>
                    <a:pt x="64" y="17"/>
                  </a:cubicBezTo>
                  <a:lnTo>
                    <a:pt x="64" y="58"/>
                  </a:lnTo>
                  <a:close/>
                  <a:moveTo>
                    <a:pt x="51" y="55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51" y="17"/>
                    <a:pt x="50" y="15"/>
                    <a:pt x="48" y="13"/>
                  </a:cubicBezTo>
                  <a:cubicBezTo>
                    <a:pt x="47" y="12"/>
                    <a:pt x="44" y="11"/>
                    <a:pt x="39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1" y="11"/>
                    <a:pt x="18" y="12"/>
                    <a:pt x="16" y="13"/>
                  </a:cubicBezTo>
                  <a:cubicBezTo>
                    <a:pt x="15" y="15"/>
                    <a:pt x="14" y="17"/>
                    <a:pt x="14" y="21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8"/>
                    <a:pt x="15" y="60"/>
                    <a:pt x="17" y="62"/>
                  </a:cubicBezTo>
                  <a:cubicBezTo>
                    <a:pt x="18" y="63"/>
                    <a:pt x="21" y="64"/>
                    <a:pt x="26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4" y="64"/>
                    <a:pt x="47" y="63"/>
                    <a:pt x="48" y="62"/>
                  </a:cubicBezTo>
                  <a:cubicBezTo>
                    <a:pt x="50" y="60"/>
                    <a:pt x="51" y="58"/>
                    <a:pt x="51" y="55"/>
                  </a:cubicBez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auto">
            <a:xfrm>
              <a:off x="2476" y="2726"/>
              <a:ext cx="98" cy="114"/>
            </a:xfrm>
            <a:custGeom>
              <a:avLst/>
              <a:gdLst>
                <a:gd name="T0" fmla="*/ 65 w 65"/>
                <a:gd name="T1" fmla="*/ 57 h 75"/>
                <a:gd name="T2" fmla="*/ 60 w 65"/>
                <a:gd name="T3" fmla="*/ 70 h 75"/>
                <a:gd name="T4" fmla="*/ 45 w 65"/>
                <a:gd name="T5" fmla="*/ 75 h 75"/>
                <a:gd name="T6" fmla="*/ 22 w 65"/>
                <a:gd name="T7" fmla="*/ 75 h 75"/>
                <a:gd name="T8" fmla="*/ 6 w 65"/>
                <a:gd name="T9" fmla="*/ 70 h 75"/>
                <a:gd name="T10" fmla="*/ 1 w 65"/>
                <a:gd name="T11" fmla="*/ 63 h 75"/>
                <a:gd name="T12" fmla="*/ 0 w 65"/>
                <a:gd name="T13" fmla="*/ 55 h 75"/>
                <a:gd name="T14" fmla="*/ 0 w 65"/>
                <a:gd name="T15" fmla="*/ 18 h 75"/>
                <a:gd name="T16" fmla="*/ 1 w 65"/>
                <a:gd name="T17" fmla="*/ 10 h 75"/>
                <a:gd name="T18" fmla="*/ 7 w 65"/>
                <a:gd name="T19" fmla="*/ 4 h 75"/>
                <a:gd name="T20" fmla="*/ 22 w 65"/>
                <a:gd name="T21" fmla="*/ 0 h 75"/>
                <a:gd name="T22" fmla="*/ 60 w 65"/>
                <a:gd name="T23" fmla="*/ 0 h 75"/>
                <a:gd name="T24" fmla="*/ 60 w 65"/>
                <a:gd name="T25" fmla="*/ 11 h 75"/>
                <a:gd name="T26" fmla="*/ 25 w 65"/>
                <a:gd name="T27" fmla="*/ 11 h 75"/>
                <a:gd name="T28" fmla="*/ 16 w 65"/>
                <a:gd name="T29" fmla="*/ 13 h 75"/>
                <a:gd name="T30" fmla="*/ 14 w 65"/>
                <a:gd name="T31" fmla="*/ 20 h 75"/>
                <a:gd name="T32" fmla="*/ 14 w 65"/>
                <a:gd name="T33" fmla="*/ 55 h 75"/>
                <a:gd name="T34" fmla="*/ 17 w 65"/>
                <a:gd name="T35" fmla="*/ 62 h 75"/>
                <a:gd name="T36" fmla="*/ 25 w 65"/>
                <a:gd name="T37" fmla="*/ 64 h 75"/>
                <a:gd name="T38" fmla="*/ 42 w 65"/>
                <a:gd name="T39" fmla="*/ 64 h 75"/>
                <a:gd name="T40" fmla="*/ 52 w 65"/>
                <a:gd name="T41" fmla="*/ 55 h 75"/>
                <a:gd name="T42" fmla="*/ 52 w 65"/>
                <a:gd name="T43" fmla="*/ 34 h 75"/>
                <a:gd name="T44" fmla="*/ 65 w 65"/>
                <a:gd name="T45" fmla="*/ 34 h 75"/>
                <a:gd name="T46" fmla="*/ 65 w 65"/>
                <a:gd name="T47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75">
                  <a:moveTo>
                    <a:pt x="65" y="57"/>
                  </a:moveTo>
                  <a:cubicBezTo>
                    <a:pt x="65" y="62"/>
                    <a:pt x="64" y="67"/>
                    <a:pt x="60" y="70"/>
                  </a:cubicBezTo>
                  <a:cubicBezTo>
                    <a:pt x="57" y="73"/>
                    <a:pt x="52" y="75"/>
                    <a:pt x="45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15" y="75"/>
                    <a:pt x="10" y="73"/>
                    <a:pt x="6" y="70"/>
                  </a:cubicBezTo>
                  <a:cubicBezTo>
                    <a:pt x="4" y="68"/>
                    <a:pt x="2" y="66"/>
                    <a:pt x="1" y="63"/>
                  </a:cubicBezTo>
                  <a:cubicBezTo>
                    <a:pt x="1" y="62"/>
                    <a:pt x="0" y="59"/>
                    <a:pt x="0" y="5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5"/>
                    <a:pt x="1" y="12"/>
                    <a:pt x="1" y="10"/>
                  </a:cubicBezTo>
                  <a:cubicBezTo>
                    <a:pt x="2" y="8"/>
                    <a:pt x="4" y="6"/>
                    <a:pt x="7" y="4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1"/>
                    <a:pt x="18" y="12"/>
                    <a:pt x="16" y="13"/>
                  </a:cubicBezTo>
                  <a:cubicBezTo>
                    <a:pt x="15" y="14"/>
                    <a:pt x="14" y="16"/>
                    <a:pt x="14" y="20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8"/>
                    <a:pt x="15" y="61"/>
                    <a:pt x="17" y="62"/>
                  </a:cubicBezTo>
                  <a:cubicBezTo>
                    <a:pt x="18" y="63"/>
                    <a:pt x="21" y="64"/>
                    <a:pt x="25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49" y="64"/>
                    <a:pt x="52" y="61"/>
                    <a:pt x="52" y="55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65" y="34"/>
                    <a:pt x="65" y="34"/>
                    <a:pt x="65" y="34"/>
                  </a:cubicBezTo>
                  <a:lnTo>
                    <a:pt x="65" y="57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auto">
            <a:xfrm>
              <a:off x="2631" y="2728"/>
              <a:ext cx="98" cy="112"/>
            </a:xfrm>
            <a:custGeom>
              <a:avLst/>
              <a:gdLst>
                <a:gd name="T0" fmla="*/ 65 w 65"/>
                <a:gd name="T1" fmla="*/ 74 h 74"/>
                <a:gd name="T2" fmla="*/ 49 w 65"/>
                <a:gd name="T3" fmla="*/ 74 h 74"/>
                <a:gd name="T4" fmla="*/ 16 w 65"/>
                <a:gd name="T5" fmla="*/ 45 h 74"/>
                <a:gd name="T6" fmla="*/ 15 w 65"/>
                <a:gd name="T7" fmla="*/ 40 h 74"/>
                <a:gd name="T8" fmla="*/ 23 w 65"/>
                <a:gd name="T9" fmla="*/ 34 h 74"/>
                <a:gd name="T10" fmla="*/ 42 w 65"/>
                <a:gd name="T11" fmla="*/ 34 h 74"/>
                <a:gd name="T12" fmla="*/ 52 w 65"/>
                <a:gd name="T13" fmla="*/ 27 h 74"/>
                <a:gd name="T14" fmla="*/ 52 w 65"/>
                <a:gd name="T15" fmla="*/ 18 h 74"/>
                <a:gd name="T16" fmla="*/ 41 w 65"/>
                <a:gd name="T17" fmla="*/ 10 h 74"/>
                <a:gd name="T18" fmla="*/ 14 w 65"/>
                <a:gd name="T19" fmla="*/ 10 h 74"/>
                <a:gd name="T20" fmla="*/ 14 w 65"/>
                <a:gd name="T21" fmla="*/ 74 h 74"/>
                <a:gd name="T22" fmla="*/ 0 w 65"/>
                <a:gd name="T23" fmla="*/ 74 h 74"/>
                <a:gd name="T24" fmla="*/ 0 w 65"/>
                <a:gd name="T25" fmla="*/ 0 h 74"/>
                <a:gd name="T26" fmla="*/ 45 w 65"/>
                <a:gd name="T27" fmla="*/ 0 h 74"/>
                <a:gd name="T28" fmla="*/ 65 w 65"/>
                <a:gd name="T29" fmla="*/ 15 h 74"/>
                <a:gd name="T30" fmla="*/ 65 w 65"/>
                <a:gd name="T31" fmla="*/ 28 h 74"/>
                <a:gd name="T32" fmla="*/ 60 w 65"/>
                <a:gd name="T33" fmla="*/ 39 h 74"/>
                <a:gd name="T34" fmla="*/ 46 w 65"/>
                <a:gd name="T35" fmla="*/ 43 h 74"/>
                <a:gd name="T36" fmla="*/ 31 w 65"/>
                <a:gd name="T37" fmla="*/ 43 h 74"/>
                <a:gd name="T38" fmla="*/ 65 w 65"/>
                <a:gd name="T3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74">
                  <a:moveTo>
                    <a:pt x="65" y="74"/>
                  </a:moveTo>
                  <a:cubicBezTo>
                    <a:pt x="49" y="74"/>
                    <a:pt x="49" y="74"/>
                    <a:pt x="49" y="7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5" y="44"/>
                    <a:pt x="15" y="43"/>
                    <a:pt x="15" y="40"/>
                  </a:cubicBezTo>
                  <a:cubicBezTo>
                    <a:pt x="15" y="36"/>
                    <a:pt x="17" y="34"/>
                    <a:pt x="23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9" y="34"/>
                    <a:pt x="52" y="32"/>
                    <a:pt x="52" y="27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3"/>
                    <a:pt x="48" y="10"/>
                    <a:pt x="4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8" y="0"/>
                    <a:pt x="65" y="5"/>
                    <a:pt x="65" y="15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5" y="33"/>
                    <a:pt x="63" y="36"/>
                    <a:pt x="60" y="39"/>
                  </a:cubicBezTo>
                  <a:cubicBezTo>
                    <a:pt x="56" y="42"/>
                    <a:pt x="52" y="43"/>
                    <a:pt x="46" y="43"/>
                  </a:cubicBezTo>
                  <a:cubicBezTo>
                    <a:pt x="31" y="43"/>
                    <a:pt x="31" y="43"/>
                    <a:pt x="31" y="43"/>
                  </a:cubicBezTo>
                  <a:lnTo>
                    <a:pt x="65" y="74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46" name="Freeform 50"/>
            <p:cNvSpPr>
              <a:spLocks noEditPoints="1"/>
            </p:cNvSpPr>
            <p:nvPr userDrawn="1"/>
          </p:nvSpPr>
          <p:spPr bwMode="auto">
            <a:xfrm>
              <a:off x="2773" y="2728"/>
              <a:ext cx="121" cy="112"/>
            </a:xfrm>
            <a:custGeom>
              <a:avLst/>
              <a:gdLst>
                <a:gd name="T0" fmla="*/ 80 w 80"/>
                <a:gd name="T1" fmla="*/ 74 h 74"/>
                <a:gd name="T2" fmla="*/ 66 w 80"/>
                <a:gd name="T3" fmla="*/ 74 h 74"/>
                <a:gd name="T4" fmla="*/ 58 w 80"/>
                <a:gd name="T5" fmla="*/ 55 h 74"/>
                <a:gd name="T6" fmla="*/ 22 w 80"/>
                <a:gd name="T7" fmla="*/ 55 h 74"/>
                <a:gd name="T8" fmla="*/ 14 w 80"/>
                <a:gd name="T9" fmla="*/ 74 h 74"/>
                <a:gd name="T10" fmla="*/ 0 w 80"/>
                <a:gd name="T11" fmla="*/ 74 h 74"/>
                <a:gd name="T12" fmla="*/ 29 w 80"/>
                <a:gd name="T13" fmla="*/ 6 h 74"/>
                <a:gd name="T14" fmla="*/ 40 w 80"/>
                <a:gd name="T15" fmla="*/ 0 h 74"/>
                <a:gd name="T16" fmla="*/ 50 w 80"/>
                <a:gd name="T17" fmla="*/ 6 h 74"/>
                <a:gd name="T18" fmla="*/ 80 w 80"/>
                <a:gd name="T19" fmla="*/ 74 h 74"/>
                <a:gd name="T20" fmla="*/ 54 w 80"/>
                <a:gd name="T21" fmla="*/ 45 h 74"/>
                <a:gd name="T22" fmla="*/ 39 w 80"/>
                <a:gd name="T23" fmla="*/ 12 h 74"/>
                <a:gd name="T24" fmla="*/ 26 w 80"/>
                <a:gd name="T25" fmla="*/ 45 h 74"/>
                <a:gd name="T26" fmla="*/ 54 w 80"/>
                <a:gd name="T27" fmla="*/ 4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74">
                  <a:moveTo>
                    <a:pt x="80" y="74"/>
                  </a:moveTo>
                  <a:cubicBezTo>
                    <a:pt x="66" y="74"/>
                    <a:pt x="66" y="74"/>
                    <a:pt x="66" y="74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2"/>
                    <a:pt x="35" y="0"/>
                    <a:pt x="40" y="0"/>
                  </a:cubicBezTo>
                  <a:cubicBezTo>
                    <a:pt x="45" y="0"/>
                    <a:pt x="48" y="2"/>
                    <a:pt x="50" y="6"/>
                  </a:cubicBezTo>
                  <a:lnTo>
                    <a:pt x="80" y="74"/>
                  </a:lnTo>
                  <a:close/>
                  <a:moveTo>
                    <a:pt x="54" y="45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26" y="45"/>
                    <a:pt x="26" y="45"/>
                    <a:pt x="26" y="45"/>
                  </a:cubicBezTo>
                  <a:lnTo>
                    <a:pt x="54" y="45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47" name="Freeform 51"/>
            <p:cNvSpPr>
              <a:spLocks noEditPoints="1"/>
            </p:cNvSpPr>
            <p:nvPr userDrawn="1"/>
          </p:nvSpPr>
          <p:spPr bwMode="auto">
            <a:xfrm>
              <a:off x="2939" y="2726"/>
              <a:ext cx="99" cy="114"/>
            </a:xfrm>
            <a:custGeom>
              <a:avLst/>
              <a:gdLst>
                <a:gd name="T0" fmla="*/ 66 w 66"/>
                <a:gd name="T1" fmla="*/ 31 h 75"/>
                <a:gd name="T2" fmla="*/ 60 w 66"/>
                <a:gd name="T3" fmla="*/ 42 h 75"/>
                <a:gd name="T4" fmla="*/ 46 w 66"/>
                <a:gd name="T5" fmla="*/ 47 h 75"/>
                <a:gd name="T6" fmla="*/ 14 w 66"/>
                <a:gd name="T7" fmla="*/ 47 h 75"/>
                <a:gd name="T8" fmla="*/ 14 w 66"/>
                <a:gd name="T9" fmla="*/ 75 h 75"/>
                <a:gd name="T10" fmla="*/ 0 w 66"/>
                <a:gd name="T11" fmla="*/ 75 h 75"/>
                <a:gd name="T12" fmla="*/ 0 w 66"/>
                <a:gd name="T13" fmla="*/ 0 h 75"/>
                <a:gd name="T14" fmla="*/ 45 w 66"/>
                <a:gd name="T15" fmla="*/ 0 h 75"/>
                <a:gd name="T16" fmla="*/ 60 w 66"/>
                <a:gd name="T17" fmla="*/ 4 h 75"/>
                <a:gd name="T18" fmla="*/ 66 w 66"/>
                <a:gd name="T19" fmla="*/ 15 h 75"/>
                <a:gd name="T20" fmla="*/ 66 w 66"/>
                <a:gd name="T21" fmla="*/ 31 h 75"/>
                <a:gd name="T22" fmla="*/ 52 w 66"/>
                <a:gd name="T23" fmla="*/ 27 h 75"/>
                <a:gd name="T24" fmla="*/ 52 w 66"/>
                <a:gd name="T25" fmla="*/ 18 h 75"/>
                <a:gd name="T26" fmla="*/ 42 w 66"/>
                <a:gd name="T27" fmla="*/ 11 h 75"/>
                <a:gd name="T28" fmla="*/ 14 w 66"/>
                <a:gd name="T29" fmla="*/ 11 h 75"/>
                <a:gd name="T30" fmla="*/ 14 w 66"/>
                <a:gd name="T31" fmla="*/ 36 h 75"/>
                <a:gd name="T32" fmla="*/ 41 w 66"/>
                <a:gd name="T33" fmla="*/ 36 h 75"/>
                <a:gd name="T34" fmla="*/ 52 w 66"/>
                <a:gd name="T35" fmla="*/ 2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5">
                  <a:moveTo>
                    <a:pt x="66" y="31"/>
                  </a:moveTo>
                  <a:cubicBezTo>
                    <a:pt x="66" y="36"/>
                    <a:pt x="64" y="40"/>
                    <a:pt x="60" y="42"/>
                  </a:cubicBezTo>
                  <a:cubicBezTo>
                    <a:pt x="57" y="45"/>
                    <a:pt x="52" y="47"/>
                    <a:pt x="46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1" y="0"/>
                    <a:pt x="56" y="1"/>
                    <a:pt x="60" y="4"/>
                  </a:cubicBezTo>
                  <a:cubicBezTo>
                    <a:pt x="63" y="7"/>
                    <a:pt x="65" y="10"/>
                    <a:pt x="66" y="15"/>
                  </a:cubicBezTo>
                  <a:cubicBezTo>
                    <a:pt x="66" y="20"/>
                    <a:pt x="66" y="25"/>
                    <a:pt x="66" y="31"/>
                  </a:cubicBezTo>
                  <a:close/>
                  <a:moveTo>
                    <a:pt x="52" y="27"/>
                  </a:moveTo>
                  <a:cubicBezTo>
                    <a:pt x="52" y="18"/>
                    <a:pt x="52" y="18"/>
                    <a:pt x="52" y="18"/>
                  </a:cubicBezTo>
                  <a:cubicBezTo>
                    <a:pt x="52" y="14"/>
                    <a:pt x="49" y="11"/>
                    <a:pt x="42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9" y="36"/>
                    <a:pt x="52" y="33"/>
                    <a:pt x="52" y="27"/>
                  </a:cubicBez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auto">
            <a:xfrm>
              <a:off x="3094" y="2726"/>
              <a:ext cx="100" cy="114"/>
            </a:xfrm>
            <a:custGeom>
              <a:avLst/>
              <a:gdLst>
                <a:gd name="T0" fmla="*/ 100 w 100"/>
                <a:gd name="T1" fmla="*/ 114 h 114"/>
                <a:gd name="T2" fmla="*/ 80 w 100"/>
                <a:gd name="T3" fmla="*/ 114 h 114"/>
                <a:gd name="T4" fmla="*/ 80 w 100"/>
                <a:gd name="T5" fmla="*/ 65 h 114"/>
                <a:gd name="T6" fmla="*/ 20 w 100"/>
                <a:gd name="T7" fmla="*/ 65 h 114"/>
                <a:gd name="T8" fmla="*/ 20 w 100"/>
                <a:gd name="T9" fmla="*/ 114 h 114"/>
                <a:gd name="T10" fmla="*/ 0 w 100"/>
                <a:gd name="T11" fmla="*/ 114 h 114"/>
                <a:gd name="T12" fmla="*/ 0 w 100"/>
                <a:gd name="T13" fmla="*/ 0 h 114"/>
                <a:gd name="T14" fmla="*/ 20 w 100"/>
                <a:gd name="T15" fmla="*/ 0 h 114"/>
                <a:gd name="T16" fmla="*/ 20 w 100"/>
                <a:gd name="T17" fmla="*/ 49 h 114"/>
                <a:gd name="T18" fmla="*/ 80 w 100"/>
                <a:gd name="T19" fmla="*/ 49 h 114"/>
                <a:gd name="T20" fmla="*/ 80 w 100"/>
                <a:gd name="T21" fmla="*/ 0 h 114"/>
                <a:gd name="T22" fmla="*/ 100 w 100"/>
                <a:gd name="T23" fmla="*/ 0 h 114"/>
                <a:gd name="T24" fmla="*/ 100 w 100"/>
                <a:gd name="T2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14">
                  <a:moveTo>
                    <a:pt x="100" y="114"/>
                  </a:moveTo>
                  <a:lnTo>
                    <a:pt x="80" y="114"/>
                  </a:lnTo>
                  <a:lnTo>
                    <a:pt x="80" y="65"/>
                  </a:lnTo>
                  <a:lnTo>
                    <a:pt x="20" y="65"/>
                  </a:lnTo>
                  <a:lnTo>
                    <a:pt x="20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49"/>
                  </a:lnTo>
                  <a:lnTo>
                    <a:pt x="80" y="49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14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49" name="Rectangle 53"/>
            <p:cNvSpPr>
              <a:spLocks noChangeArrowheads="1"/>
            </p:cNvSpPr>
            <p:nvPr userDrawn="1"/>
          </p:nvSpPr>
          <p:spPr bwMode="auto">
            <a:xfrm>
              <a:off x="3251" y="2726"/>
              <a:ext cx="20" cy="114"/>
            </a:xfrm>
            <a:prstGeom prst="rect">
              <a:avLst/>
            </a:pr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50" name="Freeform 54"/>
            <p:cNvSpPr>
              <a:spLocks noEditPoints="1"/>
            </p:cNvSpPr>
            <p:nvPr userDrawn="1"/>
          </p:nvSpPr>
          <p:spPr bwMode="auto">
            <a:xfrm>
              <a:off x="3328" y="2726"/>
              <a:ext cx="98" cy="129"/>
            </a:xfrm>
            <a:custGeom>
              <a:avLst/>
              <a:gdLst>
                <a:gd name="T0" fmla="*/ 65 w 65"/>
                <a:gd name="T1" fmla="*/ 58 h 85"/>
                <a:gd name="T2" fmla="*/ 51 w 65"/>
                <a:gd name="T3" fmla="*/ 74 h 85"/>
                <a:gd name="T4" fmla="*/ 64 w 65"/>
                <a:gd name="T5" fmla="*/ 85 h 85"/>
                <a:gd name="T6" fmla="*/ 46 w 65"/>
                <a:gd name="T7" fmla="*/ 85 h 85"/>
                <a:gd name="T8" fmla="*/ 33 w 65"/>
                <a:gd name="T9" fmla="*/ 75 h 85"/>
                <a:gd name="T10" fmla="*/ 22 w 65"/>
                <a:gd name="T11" fmla="*/ 75 h 85"/>
                <a:gd name="T12" fmla="*/ 7 w 65"/>
                <a:gd name="T13" fmla="*/ 71 h 85"/>
                <a:gd name="T14" fmla="*/ 0 w 65"/>
                <a:gd name="T15" fmla="*/ 58 h 85"/>
                <a:gd name="T16" fmla="*/ 0 w 65"/>
                <a:gd name="T17" fmla="*/ 17 h 85"/>
                <a:gd name="T18" fmla="*/ 7 w 65"/>
                <a:gd name="T19" fmla="*/ 4 h 85"/>
                <a:gd name="T20" fmla="*/ 22 w 65"/>
                <a:gd name="T21" fmla="*/ 0 h 85"/>
                <a:gd name="T22" fmla="*/ 43 w 65"/>
                <a:gd name="T23" fmla="*/ 0 h 85"/>
                <a:gd name="T24" fmla="*/ 58 w 65"/>
                <a:gd name="T25" fmla="*/ 4 h 85"/>
                <a:gd name="T26" fmla="*/ 65 w 65"/>
                <a:gd name="T27" fmla="*/ 17 h 85"/>
                <a:gd name="T28" fmla="*/ 65 w 65"/>
                <a:gd name="T29" fmla="*/ 58 h 85"/>
                <a:gd name="T30" fmla="*/ 52 w 65"/>
                <a:gd name="T31" fmla="*/ 56 h 85"/>
                <a:gd name="T32" fmla="*/ 52 w 65"/>
                <a:gd name="T33" fmla="*/ 20 h 85"/>
                <a:gd name="T34" fmla="*/ 49 w 65"/>
                <a:gd name="T35" fmla="*/ 13 h 85"/>
                <a:gd name="T36" fmla="*/ 39 w 65"/>
                <a:gd name="T37" fmla="*/ 11 h 85"/>
                <a:gd name="T38" fmla="*/ 26 w 65"/>
                <a:gd name="T39" fmla="*/ 11 h 85"/>
                <a:gd name="T40" fmla="*/ 16 w 65"/>
                <a:gd name="T41" fmla="*/ 13 h 85"/>
                <a:gd name="T42" fmla="*/ 14 w 65"/>
                <a:gd name="T43" fmla="*/ 20 h 85"/>
                <a:gd name="T44" fmla="*/ 14 w 65"/>
                <a:gd name="T45" fmla="*/ 55 h 85"/>
                <a:gd name="T46" fmla="*/ 17 w 65"/>
                <a:gd name="T47" fmla="*/ 62 h 85"/>
                <a:gd name="T48" fmla="*/ 26 w 65"/>
                <a:gd name="T49" fmla="*/ 64 h 85"/>
                <a:gd name="T50" fmla="*/ 39 w 65"/>
                <a:gd name="T51" fmla="*/ 64 h 85"/>
                <a:gd name="T52" fmla="*/ 49 w 65"/>
                <a:gd name="T53" fmla="*/ 62 h 85"/>
                <a:gd name="T54" fmla="*/ 52 w 65"/>
                <a:gd name="T55" fmla="*/ 5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85">
                  <a:moveTo>
                    <a:pt x="65" y="58"/>
                  </a:moveTo>
                  <a:cubicBezTo>
                    <a:pt x="65" y="67"/>
                    <a:pt x="60" y="72"/>
                    <a:pt x="51" y="74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15" y="75"/>
                    <a:pt x="10" y="74"/>
                    <a:pt x="7" y="71"/>
                  </a:cubicBezTo>
                  <a:cubicBezTo>
                    <a:pt x="2" y="69"/>
                    <a:pt x="0" y="64"/>
                    <a:pt x="0" y="5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1"/>
                    <a:pt x="2" y="7"/>
                    <a:pt x="7" y="4"/>
                  </a:cubicBezTo>
                  <a:cubicBezTo>
                    <a:pt x="10" y="2"/>
                    <a:pt x="15" y="0"/>
                    <a:pt x="2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0" y="0"/>
                    <a:pt x="55" y="2"/>
                    <a:pt x="58" y="4"/>
                  </a:cubicBezTo>
                  <a:cubicBezTo>
                    <a:pt x="63" y="7"/>
                    <a:pt x="65" y="11"/>
                    <a:pt x="65" y="17"/>
                  </a:cubicBezTo>
                  <a:lnTo>
                    <a:pt x="65" y="58"/>
                  </a:lnTo>
                  <a:close/>
                  <a:moveTo>
                    <a:pt x="52" y="56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7"/>
                    <a:pt x="51" y="14"/>
                    <a:pt x="49" y="13"/>
                  </a:cubicBezTo>
                  <a:cubicBezTo>
                    <a:pt x="47" y="12"/>
                    <a:pt x="44" y="11"/>
                    <a:pt x="39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1" y="11"/>
                    <a:pt x="18" y="12"/>
                    <a:pt x="16" y="13"/>
                  </a:cubicBezTo>
                  <a:cubicBezTo>
                    <a:pt x="14" y="14"/>
                    <a:pt x="14" y="17"/>
                    <a:pt x="14" y="20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9"/>
                    <a:pt x="15" y="61"/>
                    <a:pt x="17" y="62"/>
                  </a:cubicBezTo>
                  <a:cubicBezTo>
                    <a:pt x="18" y="63"/>
                    <a:pt x="21" y="64"/>
                    <a:pt x="26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4" y="64"/>
                    <a:pt x="47" y="63"/>
                    <a:pt x="49" y="62"/>
                  </a:cubicBezTo>
                  <a:cubicBezTo>
                    <a:pt x="51" y="61"/>
                    <a:pt x="52" y="59"/>
                    <a:pt x="52" y="56"/>
                  </a:cubicBez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auto">
            <a:xfrm>
              <a:off x="3483" y="2726"/>
              <a:ext cx="98" cy="114"/>
            </a:xfrm>
            <a:custGeom>
              <a:avLst/>
              <a:gdLst>
                <a:gd name="T0" fmla="*/ 65 w 65"/>
                <a:gd name="T1" fmla="*/ 56 h 75"/>
                <a:gd name="T2" fmla="*/ 64 w 65"/>
                <a:gd name="T3" fmla="*/ 64 h 75"/>
                <a:gd name="T4" fmla="*/ 60 w 65"/>
                <a:gd name="T5" fmla="*/ 70 h 75"/>
                <a:gd name="T6" fmla="*/ 52 w 65"/>
                <a:gd name="T7" fmla="*/ 74 h 75"/>
                <a:gd name="T8" fmla="*/ 43 w 65"/>
                <a:gd name="T9" fmla="*/ 75 h 75"/>
                <a:gd name="T10" fmla="*/ 22 w 65"/>
                <a:gd name="T11" fmla="*/ 75 h 75"/>
                <a:gd name="T12" fmla="*/ 13 w 65"/>
                <a:gd name="T13" fmla="*/ 74 h 75"/>
                <a:gd name="T14" fmla="*/ 6 w 65"/>
                <a:gd name="T15" fmla="*/ 70 h 75"/>
                <a:gd name="T16" fmla="*/ 1 w 65"/>
                <a:gd name="T17" fmla="*/ 64 h 75"/>
                <a:gd name="T18" fmla="*/ 0 w 65"/>
                <a:gd name="T19" fmla="*/ 56 h 75"/>
                <a:gd name="T20" fmla="*/ 0 w 65"/>
                <a:gd name="T21" fmla="*/ 0 h 75"/>
                <a:gd name="T22" fmla="*/ 13 w 65"/>
                <a:gd name="T23" fmla="*/ 0 h 75"/>
                <a:gd name="T24" fmla="*/ 13 w 65"/>
                <a:gd name="T25" fmla="*/ 54 h 75"/>
                <a:gd name="T26" fmla="*/ 16 w 65"/>
                <a:gd name="T27" fmla="*/ 62 h 75"/>
                <a:gd name="T28" fmla="*/ 26 w 65"/>
                <a:gd name="T29" fmla="*/ 64 h 75"/>
                <a:gd name="T30" fmla="*/ 40 w 65"/>
                <a:gd name="T31" fmla="*/ 64 h 75"/>
                <a:gd name="T32" fmla="*/ 49 w 65"/>
                <a:gd name="T33" fmla="*/ 62 h 75"/>
                <a:gd name="T34" fmla="*/ 52 w 65"/>
                <a:gd name="T35" fmla="*/ 54 h 75"/>
                <a:gd name="T36" fmla="*/ 52 w 65"/>
                <a:gd name="T37" fmla="*/ 0 h 75"/>
                <a:gd name="T38" fmla="*/ 65 w 65"/>
                <a:gd name="T39" fmla="*/ 0 h 75"/>
                <a:gd name="T40" fmla="*/ 65 w 65"/>
                <a:gd name="T41" fmla="*/ 5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75">
                  <a:moveTo>
                    <a:pt x="65" y="56"/>
                  </a:moveTo>
                  <a:cubicBezTo>
                    <a:pt x="65" y="59"/>
                    <a:pt x="65" y="62"/>
                    <a:pt x="64" y="64"/>
                  </a:cubicBezTo>
                  <a:cubicBezTo>
                    <a:pt x="64" y="66"/>
                    <a:pt x="62" y="68"/>
                    <a:pt x="60" y="70"/>
                  </a:cubicBezTo>
                  <a:cubicBezTo>
                    <a:pt x="57" y="72"/>
                    <a:pt x="55" y="73"/>
                    <a:pt x="52" y="74"/>
                  </a:cubicBezTo>
                  <a:cubicBezTo>
                    <a:pt x="50" y="74"/>
                    <a:pt x="47" y="75"/>
                    <a:pt x="43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18" y="75"/>
                    <a:pt x="15" y="74"/>
                    <a:pt x="13" y="74"/>
                  </a:cubicBezTo>
                  <a:cubicBezTo>
                    <a:pt x="11" y="73"/>
                    <a:pt x="8" y="72"/>
                    <a:pt x="6" y="70"/>
                  </a:cubicBezTo>
                  <a:cubicBezTo>
                    <a:pt x="3" y="68"/>
                    <a:pt x="2" y="66"/>
                    <a:pt x="1" y="64"/>
                  </a:cubicBezTo>
                  <a:cubicBezTo>
                    <a:pt x="0" y="62"/>
                    <a:pt x="0" y="59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8"/>
                    <a:pt x="14" y="60"/>
                    <a:pt x="16" y="62"/>
                  </a:cubicBezTo>
                  <a:cubicBezTo>
                    <a:pt x="18" y="63"/>
                    <a:pt x="21" y="64"/>
                    <a:pt x="26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4" y="64"/>
                    <a:pt x="48" y="63"/>
                    <a:pt x="49" y="62"/>
                  </a:cubicBezTo>
                  <a:cubicBezTo>
                    <a:pt x="51" y="60"/>
                    <a:pt x="52" y="58"/>
                    <a:pt x="52" y="54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56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auto">
            <a:xfrm>
              <a:off x="3638" y="2728"/>
              <a:ext cx="89" cy="112"/>
            </a:xfrm>
            <a:custGeom>
              <a:avLst/>
              <a:gdLst>
                <a:gd name="T0" fmla="*/ 57 w 59"/>
                <a:gd name="T1" fmla="*/ 42 h 74"/>
                <a:gd name="T2" fmla="*/ 14 w 59"/>
                <a:gd name="T3" fmla="*/ 42 h 74"/>
                <a:gd name="T4" fmla="*/ 14 w 59"/>
                <a:gd name="T5" fmla="*/ 54 h 74"/>
                <a:gd name="T6" fmla="*/ 25 w 59"/>
                <a:gd name="T7" fmla="*/ 63 h 74"/>
                <a:gd name="T8" fmla="*/ 59 w 59"/>
                <a:gd name="T9" fmla="*/ 63 h 74"/>
                <a:gd name="T10" fmla="*/ 59 w 59"/>
                <a:gd name="T11" fmla="*/ 74 h 74"/>
                <a:gd name="T12" fmla="*/ 22 w 59"/>
                <a:gd name="T13" fmla="*/ 74 h 74"/>
                <a:gd name="T14" fmla="*/ 6 w 59"/>
                <a:gd name="T15" fmla="*/ 70 h 74"/>
                <a:gd name="T16" fmla="*/ 0 w 59"/>
                <a:gd name="T17" fmla="*/ 58 h 74"/>
                <a:gd name="T18" fmla="*/ 0 w 59"/>
                <a:gd name="T19" fmla="*/ 16 h 74"/>
                <a:gd name="T20" fmla="*/ 6 w 59"/>
                <a:gd name="T21" fmla="*/ 4 h 74"/>
                <a:gd name="T22" fmla="*/ 20 w 59"/>
                <a:gd name="T23" fmla="*/ 0 h 74"/>
                <a:gd name="T24" fmla="*/ 59 w 59"/>
                <a:gd name="T25" fmla="*/ 0 h 74"/>
                <a:gd name="T26" fmla="*/ 59 w 59"/>
                <a:gd name="T27" fmla="*/ 10 h 74"/>
                <a:gd name="T28" fmla="*/ 25 w 59"/>
                <a:gd name="T29" fmla="*/ 10 h 74"/>
                <a:gd name="T30" fmla="*/ 14 w 59"/>
                <a:gd name="T31" fmla="*/ 19 h 74"/>
                <a:gd name="T32" fmla="*/ 14 w 59"/>
                <a:gd name="T33" fmla="*/ 31 h 74"/>
                <a:gd name="T34" fmla="*/ 57 w 59"/>
                <a:gd name="T35" fmla="*/ 31 h 74"/>
                <a:gd name="T36" fmla="*/ 57 w 59"/>
                <a:gd name="T37" fmla="*/ 4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74">
                  <a:moveTo>
                    <a:pt x="57" y="42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60"/>
                    <a:pt x="17" y="63"/>
                    <a:pt x="25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15" y="74"/>
                    <a:pt x="10" y="72"/>
                    <a:pt x="6" y="70"/>
                  </a:cubicBezTo>
                  <a:cubicBezTo>
                    <a:pt x="2" y="67"/>
                    <a:pt x="0" y="63"/>
                    <a:pt x="0" y="5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1"/>
                    <a:pt x="2" y="7"/>
                    <a:pt x="6" y="4"/>
                  </a:cubicBezTo>
                  <a:cubicBezTo>
                    <a:pt x="9" y="1"/>
                    <a:pt x="14" y="0"/>
                    <a:pt x="2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17" y="10"/>
                    <a:pt x="14" y="13"/>
                    <a:pt x="14" y="19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57" y="31"/>
                    <a:pt x="57" y="31"/>
                    <a:pt x="57" y="31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auto">
            <a:xfrm>
              <a:off x="2023" y="2987"/>
              <a:ext cx="89" cy="112"/>
            </a:xfrm>
            <a:custGeom>
              <a:avLst/>
              <a:gdLst>
                <a:gd name="T0" fmla="*/ 56 w 59"/>
                <a:gd name="T1" fmla="*/ 43 h 74"/>
                <a:gd name="T2" fmla="*/ 13 w 59"/>
                <a:gd name="T3" fmla="*/ 43 h 74"/>
                <a:gd name="T4" fmla="*/ 13 w 59"/>
                <a:gd name="T5" fmla="*/ 55 h 74"/>
                <a:gd name="T6" fmla="*/ 24 w 59"/>
                <a:gd name="T7" fmla="*/ 63 h 74"/>
                <a:gd name="T8" fmla="*/ 59 w 59"/>
                <a:gd name="T9" fmla="*/ 63 h 74"/>
                <a:gd name="T10" fmla="*/ 59 w 59"/>
                <a:gd name="T11" fmla="*/ 74 h 74"/>
                <a:gd name="T12" fmla="*/ 21 w 59"/>
                <a:gd name="T13" fmla="*/ 74 h 74"/>
                <a:gd name="T14" fmla="*/ 6 w 59"/>
                <a:gd name="T15" fmla="*/ 70 h 74"/>
                <a:gd name="T16" fmla="*/ 0 w 59"/>
                <a:gd name="T17" fmla="*/ 58 h 74"/>
                <a:gd name="T18" fmla="*/ 0 w 59"/>
                <a:gd name="T19" fmla="*/ 17 h 74"/>
                <a:gd name="T20" fmla="*/ 5 w 59"/>
                <a:gd name="T21" fmla="*/ 5 h 74"/>
                <a:gd name="T22" fmla="*/ 20 w 59"/>
                <a:gd name="T23" fmla="*/ 0 h 74"/>
                <a:gd name="T24" fmla="*/ 59 w 59"/>
                <a:gd name="T25" fmla="*/ 0 h 74"/>
                <a:gd name="T26" fmla="*/ 59 w 59"/>
                <a:gd name="T27" fmla="*/ 11 h 74"/>
                <a:gd name="T28" fmla="*/ 24 w 59"/>
                <a:gd name="T29" fmla="*/ 11 h 74"/>
                <a:gd name="T30" fmla="*/ 13 w 59"/>
                <a:gd name="T31" fmla="*/ 19 h 74"/>
                <a:gd name="T32" fmla="*/ 13 w 59"/>
                <a:gd name="T33" fmla="*/ 32 h 74"/>
                <a:gd name="T34" fmla="*/ 56 w 59"/>
                <a:gd name="T35" fmla="*/ 32 h 74"/>
                <a:gd name="T36" fmla="*/ 56 w 59"/>
                <a:gd name="T37" fmla="*/ 4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74">
                  <a:moveTo>
                    <a:pt x="56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61"/>
                    <a:pt x="17" y="63"/>
                    <a:pt x="24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14" y="74"/>
                    <a:pt x="9" y="73"/>
                    <a:pt x="6" y="70"/>
                  </a:cubicBezTo>
                  <a:cubicBezTo>
                    <a:pt x="2" y="68"/>
                    <a:pt x="0" y="64"/>
                    <a:pt x="0" y="5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2"/>
                    <a:pt x="1" y="8"/>
                    <a:pt x="5" y="5"/>
                  </a:cubicBezTo>
                  <a:cubicBezTo>
                    <a:pt x="9" y="2"/>
                    <a:pt x="13" y="0"/>
                    <a:pt x="2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17" y="11"/>
                    <a:pt x="13" y="14"/>
                    <a:pt x="13" y="19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56" y="32"/>
                    <a:pt x="56" y="32"/>
                    <a:pt x="56" y="32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auto">
            <a:xfrm>
              <a:off x="2164" y="2987"/>
              <a:ext cx="87" cy="112"/>
            </a:xfrm>
            <a:custGeom>
              <a:avLst/>
              <a:gdLst>
                <a:gd name="T0" fmla="*/ 87 w 87"/>
                <a:gd name="T1" fmla="*/ 17 h 112"/>
                <a:gd name="T2" fmla="*/ 54 w 87"/>
                <a:gd name="T3" fmla="*/ 17 h 112"/>
                <a:gd name="T4" fmla="*/ 54 w 87"/>
                <a:gd name="T5" fmla="*/ 112 h 112"/>
                <a:gd name="T6" fmla="*/ 33 w 87"/>
                <a:gd name="T7" fmla="*/ 112 h 112"/>
                <a:gd name="T8" fmla="*/ 33 w 87"/>
                <a:gd name="T9" fmla="*/ 17 h 112"/>
                <a:gd name="T10" fmla="*/ 0 w 87"/>
                <a:gd name="T11" fmla="*/ 17 h 112"/>
                <a:gd name="T12" fmla="*/ 0 w 87"/>
                <a:gd name="T13" fmla="*/ 0 h 112"/>
                <a:gd name="T14" fmla="*/ 87 w 87"/>
                <a:gd name="T15" fmla="*/ 0 h 112"/>
                <a:gd name="T16" fmla="*/ 87 w 87"/>
                <a:gd name="T17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12">
                  <a:moveTo>
                    <a:pt x="87" y="17"/>
                  </a:moveTo>
                  <a:lnTo>
                    <a:pt x="54" y="17"/>
                  </a:lnTo>
                  <a:lnTo>
                    <a:pt x="54" y="112"/>
                  </a:lnTo>
                  <a:lnTo>
                    <a:pt x="33" y="112"/>
                  </a:lnTo>
                  <a:lnTo>
                    <a:pt x="3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17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auto">
            <a:xfrm>
              <a:off x="2394" y="2987"/>
              <a:ext cx="89" cy="112"/>
            </a:xfrm>
            <a:custGeom>
              <a:avLst/>
              <a:gdLst>
                <a:gd name="T0" fmla="*/ 59 w 59"/>
                <a:gd name="T1" fmla="*/ 43 h 74"/>
                <a:gd name="T2" fmla="*/ 13 w 59"/>
                <a:gd name="T3" fmla="*/ 43 h 74"/>
                <a:gd name="T4" fmla="*/ 13 w 59"/>
                <a:gd name="T5" fmla="*/ 74 h 74"/>
                <a:gd name="T6" fmla="*/ 0 w 59"/>
                <a:gd name="T7" fmla="*/ 74 h 74"/>
                <a:gd name="T8" fmla="*/ 0 w 59"/>
                <a:gd name="T9" fmla="*/ 15 h 74"/>
                <a:gd name="T10" fmla="*/ 6 w 59"/>
                <a:gd name="T11" fmla="*/ 4 h 74"/>
                <a:gd name="T12" fmla="*/ 20 w 59"/>
                <a:gd name="T13" fmla="*/ 0 h 74"/>
                <a:gd name="T14" fmla="*/ 59 w 59"/>
                <a:gd name="T15" fmla="*/ 0 h 74"/>
                <a:gd name="T16" fmla="*/ 59 w 59"/>
                <a:gd name="T17" fmla="*/ 11 h 74"/>
                <a:gd name="T18" fmla="*/ 24 w 59"/>
                <a:gd name="T19" fmla="*/ 11 h 74"/>
                <a:gd name="T20" fmla="*/ 13 w 59"/>
                <a:gd name="T21" fmla="*/ 19 h 74"/>
                <a:gd name="T22" fmla="*/ 13 w 59"/>
                <a:gd name="T23" fmla="*/ 32 h 74"/>
                <a:gd name="T24" fmla="*/ 59 w 59"/>
                <a:gd name="T25" fmla="*/ 32 h 74"/>
                <a:gd name="T26" fmla="*/ 59 w 59"/>
                <a:gd name="T27" fmla="*/ 4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74">
                  <a:moveTo>
                    <a:pt x="59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2" y="7"/>
                    <a:pt x="6" y="4"/>
                  </a:cubicBezTo>
                  <a:cubicBezTo>
                    <a:pt x="9" y="1"/>
                    <a:pt x="14" y="0"/>
                    <a:pt x="2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16" y="11"/>
                    <a:pt x="13" y="14"/>
                    <a:pt x="13" y="19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59" y="32"/>
                    <a:pt x="59" y="32"/>
                    <a:pt x="59" y="32"/>
                  </a:cubicBezTo>
                  <a:lnTo>
                    <a:pt x="59" y="43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56" name="Freeform 60"/>
            <p:cNvSpPr>
              <a:spLocks noEditPoints="1"/>
            </p:cNvSpPr>
            <p:nvPr userDrawn="1"/>
          </p:nvSpPr>
          <p:spPr bwMode="auto">
            <a:xfrm>
              <a:off x="2542" y="2987"/>
              <a:ext cx="97" cy="112"/>
            </a:xfrm>
            <a:custGeom>
              <a:avLst/>
              <a:gdLst>
                <a:gd name="T0" fmla="*/ 64 w 64"/>
                <a:gd name="T1" fmla="*/ 57 h 74"/>
                <a:gd name="T2" fmla="*/ 42 w 64"/>
                <a:gd name="T3" fmla="*/ 74 h 74"/>
                <a:gd name="T4" fmla="*/ 22 w 64"/>
                <a:gd name="T5" fmla="*/ 74 h 74"/>
                <a:gd name="T6" fmla="*/ 7 w 64"/>
                <a:gd name="T7" fmla="*/ 70 h 74"/>
                <a:gd name="T8" fmla="*/ 0 w 64"/>
                <a:gd name="T9" fmla="*/ 57 h 74"/>
                <a:gd name="T10" fmla="*/ 0 w 64"/>
                <a:gd name="T11" fmla="*/ 17 h 74"/>
                <a:gd name="T12" fmla="*/ 7 w 64"/>
                <a:gd name="T13" fmla="*/ 4 h 74"/>
                <a:gd name="T14" fmla="*/ 22 w 64"/>
                <a:gd name="T15" fmla="*/ 0 h 74"/>
                <a:gd name="T16" fmla="*/ 42 w 64"/>
                <a:gd name="T17" fmla="*/ 0 h 74"/>
                <a:gd name="T18" fmla="*/ 64 w 64"/>
                <a:gd name="T19" fmla="*/ 17 h 74"/>
                <a:gd name="T20" fmla="*/ 64 w 64"/>
                <a:gd name="T21" fmla="*/ 57 h 74"/>
                <a:gd name="T22" fmla="*/ 51 w 64"/>
                <a:gd name="T23" fmla="*/ 55 h 74"/>
                <a:gd name="T24" fmla="*/ 51 w 64"/>
                <a:gd name="T25" fmla="*/ 20 h 74"/>
                <a:gd name="T26" fmla="*/ 48 w 64"/>
                <a:gd name="T27" fmla="*/ 13 h 74"/>
                <a:gd name="T28" fmla="*/ 39 w 64"/>
                <a:gd name="T29" fmla="*/ 11 h 74"/>
                <a:gd name="T30" fmla="*/ 25 w 64"/>
                <a:gd name="T31" fmla="*/ 11 h 74"/>
                <a:gd name="T32" fmla="*/ 16 w 64"/>
                <a:gd name="T33" fmla="*/ 13 h 74"/>
                <a:gd name="T34" fmla="*/ 14 w 64"/>
                <a:gd name="T35" fmla="*/ 20 h 74"/>
                <a:gd name="T36" fmla="*/ 14 w 64"/>
                <a:gd name="T37" fmla="*/ 54 h 74"/>
                <a:gd name="T38" fmla="*/ 17 w 64"/>
                <a:gd name="T39" fmla="*/ 61 h 74"/>
                <a:gd name="T40" fmla="*/ 25 w 64"/>
                <a:gd name="T41" fmla="*/ 63 h 74"/>
                <a:gd name="T42" fmla="*/ 39 w 64"/>
                <a:gd name="T43" fmla="*/ 63 h 74"/>
                <a:gd name="T44" fmla="*/ 48 w 64"/>
                <a:gd name="T45" fmla="*/ 61 h 74"/>
                <a:gd name="T46" fmla="*/ 51 w 64"/>
                <a:gd name="T47" fmla="*/ 5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74">
                  <a:moveTo>
                    <a:pt x="64" y="57"/>
                  </a:moveTo>
                  <a:cubicBezTo>
                    <a:pt x="64" y="69"/>
                    <a:pt x="57" y="74"/>
                    <a:pt x="4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15" y="74"/>
                    <a:pt x="10" y="73"/>
                    <a:pt x="7" y="70"/>
                  </a:cubicBezTo>
                  <a:cubicBezTo>
                    <a:pt x="2" y="67"/>
                    <a:pt x="0" y="63"/>
                    <a:pt x="0" y="5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1"/>
                    <a:pt x="2" y="7"/>
                    <a:pt x="7" y="4"/>
                  </a:cubicBezTo>
                  <a:cubicBezTo>
                    <a:pt x="10" y="1"/>
                    <a:pt x="15" y="0"/>
                    <a:pt x="2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7" y="0"/>
                    <a:pt x="64" y="6"/>
                    <a:pt x="64" y="17"/>
                  </a:cubicBezTo>
                  <a:lnTo>
                    <a:pt x="64" y="57"/>
                  </a:lnTo>
                  <a:close/>
                  <a:moveTo>
                    <a:pt x="51" y="55"/>
                  </a:moveTo>
                  <a:cubicBezTo>
                    <a:pt x="51" y="20"/>
                    <a:pt x="51" y="20"/>
                    <a:pt x="51" y="20"/>
                  </a:cubicBezTo>
                  <a:cubicBezTo>
                    <a:pt x="51" y="17"/>
                    <a:pt x="50" y="14"/>
                    <a:pt x="48" y="13"/>
                  </a:cubicBezTo>
                  <a:cubicBezTo>
                    <a:pt x="46" y="12"/>
                    <a:pt x="43" y="11"/>
                    <a:pt x="39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1"/>
                    <a:pt x="18" y="12"/>
                    <a:pt x="16" y="13"/>
                  </a:cubicBezTo>
                  <a:cubicBezTo>
                    <a:pt x="14" y="14"/>
                    <a:pt x="14" y="17"/>
                    <a:pt x="14" y="20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7"/>
                    <a:pt x="15" y="60"/>
                    <a:pt x="17" y="61"/>
                  </a:cubicBezTo>
                  <a:cubicBezTo>
                    <a:pt x="18" y="63"/>
                    <a:pt x="21" y="63"/>
                    <a:pt x="25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3" y="63"/>
                    <a:pt x="46" y="63"/>
                    <a:pt x="48" y="61"/>
                  </a:cubicBezTo>
                  <a:cubicBezTo>
                    <a:pt x="50" y="60"/>
                    <a:pt x="51" y="58"/>
                    <a:pt x="51" y="55"/>
                  </a:cubicBez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57" name="Freeform 61"/>
            <p:cNvSpPr>
              <a:spLocks/>
            </p:cNvSpPr>
            <p:nvPr userDrawn="1"/>
          </p:nvSpPr>
          <p:spPr bwMode="auto">
            <a:xfrm>
              <a:off x="2696" y="2987"/>
              <a:ext cx="98" cy="112"/>
            </a:xfrm>
            <a:custGeom>
              <a:avLst/>
              <a:gdLst>
                <a:gd name="T0" fmla="*/ 65 w 65"/>
                <a:gd name="T1" fmla="*/ 74 h 74"/>
                <a:gd name="T2" fmla="*/ 48 w 65"/>
                <a:gd name="T3" fmla="*/ 74 h 74"/>
                <a:gd name="T4" fmla="*/ 16 w 65"/>
                <a:gd name="T5" fmla="*/ 46 h 74"/>
                <a:gd name="T6" fmla="*/ 14 w 65"/>
                <a:gd name="T7" fmla="*/ 41 h 74"/>
                <a:gd name="T8" fmla="*/ 22 w 65"/>
                <a:gd name="T9" fmla="*/ 35 h 74"/>
                <a:gd name="T10" fmla="*/ 42 w 65"/>
                <a:gd name="T11" fmla="*/ 35 h 74"/>
                <a:gd name="T12" fmla="*/ 51 w 65"/>
                <a:gd name="T13" fmla="*/ 27 h 74"/>
                <a:gd name="T14" fmla="*/ 51 w 65"/>
                <a:gd name="T15" fmla="*/ 19 h 74"/>
                <a:gd name="T16" fmla="*/ 40 w 65"/>
                <a:gd name="T17" fmla="*/ 11 h 74"/>
                <a:gd name="T18" fmla="*/ 13 w 65"/>
                <a:gd name="T19" fmla="*/ 11 h 74"/>
                <a:gd name="T20" fmla="*/ 13 w 65"/>
                <a:gd name="T21" fmla="*/ 74 h 74"/>
                <a:gd name="T22" fmla="*/ 0 w 65"/>
                <a:gd name="T23" fmla="*/ 74 h 74"/>
                <a:gd name="T24" fmla="*/ 0 w 65"/>
                <a:gd name="T25" fmla="*/ 0 h 74"/>
                <a:gd name="T26" fmla="*/ 44 w 65"/>
                <a:gd name="T27" fmla="*/ 0 h 74"/>
                <a:gd name="T28" fmla="*/ 65 w 65"/>
                <a:gd name="T29" fmla="*/ 16 h 74"/>
                <a:gd name="T30" fmla="*/ 65 w 65"/>
                <a:gd name="T31" fmla="*/ 29 h 74"/>
                <a:gd name="T32" fmla="*/ 59 w 65"/>
                <a:gd name="T33" fmla="*/ 40 h 74"/>
                <a:gd name="T34" fmla="*/ 45 w 65"/>
                <a:gd name="T35" fmla="*/ 44 h 74"/>
                <a:gd name="T36" fmla="*/ 30 w 65"/>
                <a:gd name="T37" fmla="*/ 44 h 74"/>
                <a:gd name="T38" fmla="*/ 65 w 65"/>
                <a:gd name="T3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74">
                  <a:moveTo>
                    <a:pt x="65" y="74"/>
                  </a:moveTo>
                  <a:cubicBezTo>
                    <a:pt x="48" y="74"/>
                    <a:pt x="48" y="74"/>
                    <a:pt x="48" y="7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5" y="45"/>
                    <a:pt x="14" y="43"/>
                    <a:pt x="14" y="41"/>
                  </a:cubicBezTo>
                  <a:cubicBezTo>
                    <a:pt x="14" y="37"/>
                    <a:pt x="17" y="35"/>
                    <a:pt x="2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8" y="35"/>
                    <a:pt x="51" y="32"/>
                    <a:pt x="51" y="27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4"/>
                    <a:pt x="48" y="11"/>
                    <a:pt x="40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8" y="0"/>
                    <a:pt x="65" y="5"/>
                    <a:pt x="65" y="1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33"/>
                    <a:pt x="63" y="37"/>
                    <a:pt x="59" y="40"/>
                  </a:cubicBezTo>
                  <a:cubicBezTo>
                    <a:pt x="56" y="43"/>
                    <a:pt x="51" y="44"/>
                    <a:pt x="45" y="44"/>
                  </a:cubicBezTo>
                  <a:cubicBezTo>
                    <a:pt x="30" y="44"/>
                    <a:pt x="30" y="44"/>
                    <a:pt x="30" y="44"/>
                  </a:cubicBezTo>
                  <a:lnTo>
                    <a:pt x="65" y="74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58" name="Freeform 62"/>
            <p:cNvSpPr>
              <a:spLocks/>
            </p:cNvSpPr>
            <p:nvPr userDrawn="1"/>
          </p:nvSpPr>
          <p:spPr bwMode="auto">
            <a:xfrm>
              <a:off x="2847" y="2987"/>
              <a:ext cx="89" cy="112"/>
            </a:xfrm>
            <a:custGeom>
              <a:avLst/>
              <a:gdLst>
                <a:gd name="T0" fmla="*/ 57 w 59"/>
                <a:gd name="T1" fmla="*/ 43 h 74"/>
                <a:gd name="T2" fmla="*/ 13 w 59"/>
                <a:gd name="T3" fmla="*/ 43 h 74"/>
                <a:gd name="T4" fmla="*/ 13 w 59"/>
                <a:gd name="T5" fmla="*/ 55 h 74"/>
                <a:gd name="T6" fmla="*/ 25 w 59"/>
                <a:gd name="T7" fmla="*/ 63 h 74"/>
                <a:gd name="T8" fmla="*/ 59 w 59"/>
                <a:gd name="T9" fmla="*/ 63 h 74"/>
                <a:gd name="T10" fmla="*/ 59 w 59"/>
                <a:gd name="T11" fmla="*/ 74 h 74"/>
                <a:gd name="T12" fmla="*/ 21 w 59"/>
                <a:gd name="T13" fmla="*/ 74 h 74"/>
                <a:gd name="T14" fmla="*/ 6 w 59"/>
                <a:gd name="T15" fmla="*/ 70 h 74"/>
                <a:gd name="T16" fmla="*/ 0 w 59"/>
                <a:gd name="T17" fmla="*/ 58 h 74"/>
                <a:gd name="T18" fmla="*/ 0 w 59"/>
                <a:gd name="T19" fmla="*/ 17 h 74"/>
                <a:gd name="T20" fmla="*/ 6 w 59"/>
                <a:gd name="T21" fmla="*/ 5 h 74"/>
                <a:gd name="T22" fmla="*/ 20 w 59"/>
                <a:gd name="T23" fmla="*/ 0 h 74"/>
                <a:gd name="T24" fmla="*/ 59 w 59"/>
                <a:gd name="T25" fmla="*/ 0 h 74"/>
                <a:gd name="T26" fmla="*/ 59 w 59"/>
                <a:gd name="T27" fmla="*/ 11 h 74"/>
                <a:gd name="T28" fmla="*/ 25 w 59"/>
                <a:gd name="T29" fmla="*/ 11 h 74"/>
                <a:gd name="T30" fmla="*/ 13 w 59"/>
                <a:gd name="T31" fmla="*/ 19 h 74"/>
                <a:gd name="T32" fmla="*/ 13 w 59"/>
                <a:gd name="T33" fmla="*/ 32 h 74"/>
                <a:gd name="T34" fmla="*/ 57 w 59"/>
                <a:gd name="T35" fmla="*/ 32 h 74"/>
                <a:gd name="T36" fmla="*/ 57 w 59"/>
                <a:gd name="T37" fmla="*/ 4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74">
                  <a:moveTo>
                    <a:pt x="57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61"/>
                    <a:pt x="17" y="63"/>
                    <a:pt x="25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15" y="74"/>
                    <a:pt x="10" y="73"/>
                    <a:pt x="6" y="70"/>
                  </a:cubicBezTo>
                  <a:cubicBezTo>
                    <a:pt x="2" y="68"/>
                    <a:pt x="0" y="64"/>
                    <a:pt x="0" y="5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2"/>
                    <a:pt x="2" y="8"/>
                    <a:pt x="6" y="5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7" y="11"/>
                    <a:pt x="13" y="14"/>
                    <a:pt x="13" y="19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57" y="32"/>
                    <a:pt x="57" y="32"/>
                    <a:pt x="57" y="32"/>
                  </a:cubicBezTo>
                  <a:lnTo>
                    <a:pt x="57" y="43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59" name="Freeform 63"/>
            <p:cNvSpPr>
              <a:spLocks/>
            </p:cNvSpPr>
            <p:nvPr userDrawn="1"/>
          </p:nvSpPr>
          <p:spPr bwMode="auto">
            <a:xfrm>
              <a:off x="2995" y="2987"/>
              <a:ext cx="89" cy="112"/>
            </a:xfrm>
            <a:custGeom>
              <a:avLst/>
              <a:gdLst>
                <a:gd name="T0" fmla="*/ 59 w 59"/>
                <a:gd name="T1" fmla="*/ 11 h 74"/>
                <a:gd name="T2" fmla="*/ 25 w 59"/>
                <a:gd name="T3" fmla="*/ 11 h 74"/>
                <a:gd name="T4" fmla="*/ 14 w 59"/>
                <a:gd name="T5" fmla="*/ 14 h 74"/>
                <a:gd name="T6" fmla="*/ 13 w 59"/>
                <a:gd name="T7" fmla="*/ 24 h 74"/>
                <a:gd name="T8" fmla="*/ 16 w 59"/>
                <a:gd name="T9" fmla="*/ 30 h 74"/>
                <a:gd name="T10" fmla="*/ 25 w 59"/>
                <a:gd name="T11" fmla="*/ 31 h 74"/>
                <a:gd name="T12" fmla="*/ 39 w 59"/>
                <a:gd name="T13" fmla="*/ 31 h 74"/>
                <a:gd name="T14" fmla="*/ 53 w 59"/>
                <a:gd name="T15" fmla="*/ 35 h 74"/>
                <a:gd name="T16" fmla="*/ 58 w 59"/>
                <a:gd name="T17" fmla="*/ 47 h 74"/>
                <a:gd name="T18" fmla="*/ 58 w 59"/>
                <a:gd name="T19" fmla="*/ 58 h 74"/>
                <a:gd name="T20" fmla="*/ 53 w 59"/>
                <a:gd name="T21" fmla="*/ 70 h 74"/>
                <a:gd name="T22" fmla="*/ 38 w 59"/>
                <a:gd name="T23" fmla="*/ 74 h 74"/>
                <a:gd name="T24" fmla="*/ 0 w 59"/>
                <a:gd name="T25" fmla="*/ 74 h 74"/>
                <a:gd name="T26" fmla="*/ 0 w 59"/>
                <a:gd name="T27" fmla="*/ 63 h 74"/>
                <a:gd name="T28" fmla="*/ 34 w 59"/>
                <a:gd name="T29" fmla="*/ 63 h 74"/>
                <a:gd name="T30" fmla="*/ 44 w 59"/>
                <a:gd name="T31" fmla="*/ 60 h 74"/>
                <a:gd name="T32" fmla="*/ 45 w 59"/>
                <a:gd name="T33" fmla="*/ 50 h 74"/>
                <a:gd name="T34" fmla="*/ 34 w 59"/>
                <a:gd name="T35" fmla="*/ 42 h 74"/>
                <a:gd name="T36" fmla="*/ 20 w 59"/>
                <a:gd name="T37" fmla="*/ 42 h 74"/>
                <a:gd name="T38" fmla="*/ 6 w 59"/>
                <a:gd name="T39" fmla="*/ 38 h 74"/>
                <a:gd name="T40" fmla="*/ 0 w 59"/>
                <a:gd name="T41" fmla="*/ 27 h 74"/>
                <a:gd name="T42" fmla="*/ 0 w 59"/>
                <a:gd name="T43" fmla="*/ 16 h 74"/>
                <a:gd name="T44" fmla="*/ 6 w 59"/>
                <a:gd name="T45" fmla="*/ 3 h 74"/>
                <a:gd name="T46" fmla="*/ 20 w 59"/>
                <a:gd name="T47" fmla="*/ 0 h 74"/>
                <a:gd name="T48" fmla="*/ 59 w 59"/>
                <a:gd name="T49" fmla="*/ 0 h 74"/>
                <a:gd name="T50" fmla="*/ 59 w 59"/>
                <a:gd name="T51" fmla="*/ 1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74">
                  <a:moveTo>
                    <a:pt x="59" y="11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9" y="11"/>
                    <a:pt x="16" y="12"/>
                    <a:pt x="14" y="14"/>
                  </a:cubicBezTo>
                  <a:cubicBezTo>
                    <a:pt x="13" y="16"/>
                    <a:pt x="13" y="19"/>
                    <a:pt x="13" y="24"/>
                  </a:cubicBezTo>
                  <a:cubicBezTo>
                    <a:pt x="13" y="26"/>
                    <a:pt x="14" y="28"/>
                    <a:pt x="16" y="30"/>
                  </a:cubicBezTo>
                  <a:cubicBezTo>
                    <a:pt x="18" y="31"/>
                    <a:pt x="21" y="31"/>
                    <a:pt x="25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45" y="31"/>
                    <a:pt x="49" y="33"/>
                    <a:pt x="53" y="35"/>
                  </a:cubicBezTo>
                  <a:cubicBezTo>
                    <a:pt x="57" y="38"/>
                    <a:pt x="58" y="42"/>
                    <a:pt x="58" y="47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8" y="63"/>
                    <a:pt x="57" y="67"/>
                    <a:pt x="53" y="70"/>
                  </a:cubicBezTo>
                  <a:cubicBezTo>
                    <a:pt x="49" y="73"/>
                    <a:pt x="44" y="74"/>
                    <a:pt x="38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9" y="63"/>
                    <a:pt x="43" y="62"/>
                    <a:pt x="44" y="60"/>
                  </a:cubicBezTo>
                  <a:cubicBezTo>
                    <a:pt x="45" y="58"/>
                    <a:pt x="45" y="55"/>
                    <a:pt x="45" y="50"/>
                  </a:cubicBezTo>
                  <a:cubicBezTo>
                    <a:pt x="45" y="45"/>
                    <a:pt x="42" y="42"/>
                    <a:pt x="34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4" y="42"/>
                    <a:pt x="10" y="41"/>
                    <a:pt x="6" y="38"/>
                  </a:cubicBezTo>
                  <a:cubicBezTo>
                    <a:pt x="2" y="36"/>
                    <a:pt x="0" y="32"/>
                    <a:pt x="0" y="2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1"/>
                    <a:pt x="2" y="6"/>
                    <a:pt x="6" y="3"/>
                  </a:cubicBezTo>
                  <a:cubicBezTo>
                    <a:pt x="9" y="1"/>
                    <a:pt x="14" y="0"/>
                    <a:pt x="2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11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60" name="Freeform 64"/>
            <p:cNvSpPr>
              <a:spLocks/>
            </p:cNvSpPr>
            <p:nvPr userDrawn="1"/>
          </p:nvSpPr>
          <p:spPr bwMode="auto">
            <a:xfrm>
              <a:off x="3132" y="2987"/>
              <a:ext cx="87" cy="112"/>
            </a:xfrm>
            <a:custGeom>
              <a:avLst/>
              <a:gdLst>
                <a:gd name="T0" fmla="*/ 87 w 87"/>
                <a:gd name="T1" fmla="*/ 17 h 112"/>
                <a:gd name="T2" fmla="*/ 54 w 87"/>
                <a:gd name="T3" fmla="*/ 17 h 112"/>
                <a:gd name="T4" fmla="*/ 54 w 87"/>
                <a:gd name="T5" fmla="*/ 112 h 112"/>
                <a:gd name="T6" fmla="*/ 33 w 87"/>
                <a:gd name="T7" fmla="*/ 112 h 112"/>
                <a:gd name="T8" fmla="*/ 33 w 87"/>
                <a:gd name="T9" fmla="*/ 17 h 112"/>
                <a:gd name="T10" fmla="*/ 0 w 87"/>
                <a:gd name="T11" fmla="*/ 17 h 112"/>
                <a:gd name="T12" fmla="*/ 0 w 87"/>
                <a:gd name="T13" fmla="*/ 0 h 112"/>
                <a:gd name="T14" fmla="*/ 87 w 87"/>
                <a:gd name="T15" fmla="*/ 0 h 112"/>
                <a:gd name="T16" fmla="*/ 87 w 87"/>
                <a:gd name="T17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12">
                  <a:moveTo>
                    <a:pt x="87" y="17"/>
                  </a:moveTo>
                  <a:lnTo>
                    <a:pt x="54" y="17"/>
                  </a:lnTo>
                  <a:lnTo>
                    <a:pt x="54" y="112"/>
                  </a:lnTo>
                  <a:lnTo>
                    <a:pt x="33" y="112"/>
                  </a:lnTo>
                  <a:lnTo>
                    <a:pt x="3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17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61" name="Rectangle 65"/>
            <p:cNvSpPr>
              <a:spLocks noChangeArrowheads="1"/>
            </p:cNvSpPr>
            <p:nvPr userDrawn="1"/>
          </p:nvSpPr>
          <p:spPr bwMode="auto">
            <a:xfrm>
              <a:off x="3266" y="2987"/>
              <a:ext cx="21" cy="112"/>
            </a:xfrm>
            <a:prstGeom prst="rect">
              <a:avLst/>
            </a:pr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62" name="Freeform 66"/>
            <p:cNvSpPr>
              <a:spLocks noEditPoints="1"/>
            </p:cNvSpPr>
            <p:nvPr userDrawn="1"/>
          </p:nvSpPr>
          <p:spPr bwMode="auto">
            <a:xfrm>
              <a:off x="3343" y="2959"/>
              <a:ext cx="89" cy="140"/>
            </a:xfrm>
            <a:custGeom>
              <a:avLst/>
              <a:gdLst>
                <a:gd name="T0" fmla="*/ 59 w 59"/>
                <a:gd name="T1" fmla="*/ 93 h 93"/>
                <a:gd name="T2" fmla="*/ 21 w 59"/>
                <a:gd name="T3" fmla="*/ 93 h 93"/>
                <a:gd name="T4" fmla="*/ 6 w 59"/>
                <a:gd name="T5" fmla="*/ 89 h 93"/>
                <a:gd name="T6" fmla="*/ 0 w 59"/>
                <a:gd name="T7" fmla="*/ 77 h 93"/>
                <a:gd name="T8" fmla="*/ 0 w 59"/>
                <a:gd name="T9" fmla="*/ 36 h 93"/>
                <a:gd name="T10" fmla="*/ 5 w 59"/>
                <a:gd name="T11" fmla="*/ 23 h 93"/>
                <a:gd name="T12" fmla="*/ 20 w 59"/>
                <a:gd name="T13" fmla="*/ 19 h 93"/>
                <a:gd name="T14" fmla="*/ 59 w 59"/>
                <a:gd name="T15" fmla="*/ 19 h 93"/>
                <a:gd name="T16" fmla="*/ 59 w 59"/>
                <a:gd name="T17" fmla="*/ 30 h 93"/>
                <a:gd name="T18" fmla="*/ 25 w 59"/>
                <a:gd name="T19" fmla="*/ 30 h 93"/>
                <a:gd name="T20" fmla="*/ 13 w 59"/>
                <a:gd name="T21" fmla="*/ 38 h 93"/>
                <a:gd name="T22" fmla="*/ 13 w 59"/>
                <a:gd name="T23" fmla="*/ 51 h 93"/>
                <a:gd name="T24" fmla="*/ 59 w 59"/>
                <a:gd name="T25" fmla="*/ 51 h 93"/>
                <a:gd name="T26" fmla="*/ 59 w 59"/>
                <a:gd name="T27" fmla="*/ 62 h 93"/>
                <a:gd name="T28" fmla="*/ 13 w 59"/>
                <a:gd name="T29" fmla="*/ 62 h 93"/>
                <a:gd name="T30" fmla="*/ 13 w 59"/>
                <a:gd name="T31" fmla="*/ 74 h 93"/>
                <a:gd name="T32" fmla="*/ 25 w 59"/>
                <a:gd name="T33" fmla="*/ 82 h 93"/>
                <a:gd name="T34" fmla="*/ 59 w 59"/>
                <a:gd name="T35" fmla="*/ 82 h 93"/>
                <a:gd name="T36" fmla="*/ 59 w 59"/>
                <a:gd name="T37" fmla="*/ 93 h 93"/>
                <a:gd name="T38" fmla="*/ 44 w 59"/>
                <a:gd name="T39" fmla="*/ 13 h 93"/>
                <a:gd name="T40" fmla="*/ 34 w 59"/>
                <a:gd name="T41" fmla="*/ 13 h 93"/>
                <a:gd name="T42" fmla="*/ 24 w 59"/>
                <a:gd name="T43" fmla="*/ 0 h 93"/>
                <a:gd name="T44" fmla="*/ 35 w 59"/>
                <a:gd name="T45" fmla="*/ 0 h 93"/>
                <a:gd name="T46" fmla="*/ 44 w 59"/>
                <a:gd name="T47" fmla="*/ 1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93">
                  <a:moveTo>
                    <a:pt x="59" y="93"/>
                  </a:moveTo>
                  <a:cubicBezTo>
                    <a:pt x="21" y="93"/>
                    <a:pt x="21" y="93"/>
                    <a:pt x="21" y="93"/>
                  </a:cubicBezTo>
                  <a:cubicBezTo>
                    <a:pt x="15" y="93"/>
                    <a:pt x="10" y="92"/>
                    <a:pt x="6" y="89"/>
                  </a:cubicBezTo>
                  <a:cubicBezTo>
                    <a:pt x="2" y="87"/>
                    <a:pt x="0" y="83"/>
                    <a:pt x="0" y="7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0"/>
                    <a:pt x="2" y="26"/>
                    <a:pt x="5" y="23"/>
                  </a:cubicBezTo>
                  <a:cubicBezTo>
                    <a:pt x="9" y="21"/>
                    <a:pt x="14" y="19"/>
                    <a:pt x="2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17" y="30"/>
                    <a:pt x="13" y="33"/>
                    <a:pt x="13" y="3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80"/>
                    <a:pt x="17" y="82"/>
                    <a:pt x="25" y="82"/>
                  </a:cubicBezTo>
                  <a:cubicBezTo>
                    <a:pt x="59" y="82"/>
                    <a:pt x="59" y="82"/>
                    <a:pt x="59" y="82"/>
                  </a:cubicBezTo>
                  <a:lnTo>
                    <a:pt x="59" y="93"/>
                  </a:lnTo>
                  <a:close/>
                  <a:moveTo>
                    <a:pt x="44" y="13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4" y="13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63" name="Freeform 67"/>
            <p:cNvSpPr>
              <a:spLocks/>
            </p:cNvSpPr>
            <p:nvPr userDrawn="1"/>
          </p:nvSpPr>
          <p:spPr bwMode="auto">
            <a:xfrm>
              <a:off x="3486" y="2987"/>
              <a:ext cx="98" cy="112"/>
            </a:xfrm>
            <a:custGeom>
              <a:avLst/>
              <a:gdLst>
                <a:gd name="T0" fmla="*/ 65 w 65"/>
                <a:gd name="T1" fmla="*/ 74 h 74"/>
                <a:gd name="T2" fmla="*/ 49 w 65"/>
                <a:gd name="T3" fmla="*/ 74 h 74"/>
                <a:gd name="T4" fmla="*/ 16 w 65"/>
                <a:gd name="T5" fmla="*/ 46 h 74"/>
                <a:gd name="T6" fmla="*/ 15 w 65"/>
                <a:gd name="T7" fmla="*/ 41 h 74"/>
                <a:gd name="T8" fmla="*/ 23 w 65"/>
                <a:gd name="T9" fmla="*/ 35 h 74"/>
                <a:gd name="T10" fmla="*/ 42 w 65"/>
                <a:gd name="T11" fmla="*/ 35 h 74"/>
                <a:gd name="T12" fmla="*/ 52 w 65"/>
                <a:gd name="T13" fmla="*/ 27 h 74"/>
                <a:gd name="T14" fmla="*/ 52 w 65"/>
                <a:gd name="T15" fmla="*/ 19 h 74"/>
                <a:gd name="T16" fmla="*/ 41 w 65"/>
                <a:gd name="T17" fmla="*/ 11 h 74"/>
                <a:gd name="T18" fmla="*/ 14 w 65"/>
                <a:gd name="T19" fmla="*/ 11 h 74"/>
                <a:gd name="T20" fmla="*/ 14 w 65"/>
                <a:gd name="T21" fmla="*/ 74 h 74"/>
                <a:gd name="T22" fmla="*/ 0 w 65"/>
                <a:gd name="T23" fmla="*/ 74 h 74"/>
                <a:gd name="T24" fmla="*/ 0 w 65"/>
                <a:gd name="T25" fmla="*/ 0 h 74"/>
                <a:gd name="T26" fmla="*/ 45 w 65"/>
                <a:gd name="T27" fmla="*/ 0 h 74"/>
                <a:gd name="T28" fmla="*/ 65 w 65"/>
                <a:gd name="T29" fmla="*/ 16 h 74"/>
                <a:gd name="T30" fmla="*/ 65 w 65"/>
                <a:gd name="T31" fmla="*/ 29 h 74"/>
                <a:gd name="T32" fmla="*/ 60 w 65"/>
                <a:gd name="T33" fmla="*/ 40 h 74"/>
                <a:gd name="T34" fmla="*/ 46 w 65"/>
                <a:gd name="T35" fmla="*/ 44 h 74"/>
                <a:gd name="T36" fmla="*/ 31 w 65"/>
                <a:gd name="T37" fmla="*/ 44 h 74"/>
                <a:gd name="T38" fmla="*/ 65 w 65"/>
                <a:gd name="T3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74">
                  <a:moveTo>
                    <a:pt x="65" y="74"/>
                  </a:moveTo>
                  <a:cubicBezTo>
                    <a:pt x="49" y="74"/>
                    <a:pt x="49" y="74"/>
                    <a:pt x="49" y="7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5" y="45"/>
                    <a:pt x="15" y="43"/>
                    <a:pt x="15" y="41"/>
                  </a:cubicBezTo>
                  <a:cubicBezTo>
                    <a:pt x="15" y="37"/>
                    <a:pt x="18" y="35"/>
                    <a:pt x="23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9" y="35"/>
                    <a:pt x="52" y="32"/>
                    <a:pt x="52" y="27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4"/>
                    <a:pt x="48" y="11"/>
                    <a:pt x="41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8" y="0"/>
                    <a:pt x="65" y="5"/>
                    <a:pt x="65" y="1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33"/>
                    <a:pt x="64" y="37"/>
                    <a:pt x="60" y="40"/>
                  </a:cubicBezTo>
                  <a:cubicBezTo>
                    <a:pt x="57" y="43"/>
                    <a:pt x="52" y="44"/>
                    <a:pt x="46" y="44"/>
                  </a:cubicBezTo>
                  <a:cubicBezTo>
                    <a:pt x="31" y="44"/>
                    <a:pt x="31" y="44"/>
                    <a:pt x="31" y="44"/>
                  </a:cubicBezTo>
                  <a:lnTo>
                    <a:pt x="65" y="74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64" name="Freeform 68"/>
            <p:cNvSpPr>
              <a:spLocks/>
            </p:cNvSpPr>
            <p:nvPr userDrawn="1"/>
          </p:nvSpPr>
          <p:spPr bwMode="auto">
            <a:xfrm>
              <a:off x="3638" y="2987"/>
              <a:ext cx="89" cy="112"/>
            </a:xfrm>
            <a:custGeom>
              <a:avLst/>
              <a:gdLst>
                <a:gd name="T0" fmla="*/ 56 w 59"/>
                <a:gd name="T1" fmla="*/ 43 h 74"/>
                <a:gd name="T2" fmla="*/ 13 w 59"/>
                <a:gd name="T3" fmla="*/ 43 h 74"/>
                <a:gd name="T4" fmla="*/ 13 w 59"/>
                <a:gd name="T5" fmla="*/ 55 h 74"/>
                <a:gd name="T6" fmla="*/ 25 w 59"/>
                <a:gd name="T7" fmla="*/ 63 h 74"/>
                <a:gd name="T8" fmla="*/ 59 w 59"/>
                <a:gd name="T9" fmla="*/ 63 h 74"/>
                <a:gd name="T10" fmla="*/ 59 w 59"/>
                <a:gd name="T11" fmla="*/ 74 h 74"/>
                <a:gd name="T12" fmla="*/ 21 w 59"/>
                <a:gd name="T13" fmla="*/ 74 h 74"/>
                <a:gd name="T14" fmla="*/ 6 w 59"/>
                <a:gd name="T15" fmla="*/ 70 h 74"/>
                <a:gd name="T16" fmla="*/ 0 w 59"/>
                <a:gd name="T17" fmla="*/ 58 h 74"/>
                <a:gd name="T18" fmla="*/ 0 w 59"/>
                <a:gd name="T19" fmla="*/ 17 h 74"/>
                <a:gd name="T20" fmla="*/ 5 w 59"/>
                <a:gd name="T21" fmla="*/ 5 h 74"/>
                <a:gd name="T22" fmla="*/ 20 w 59"/>
                <a:gd name="T23" fmla="*/ 0 h 74"/>
                <a:gd name="T24" fmla="*/ 59 w 59"/>
                <a:gd name="T25" fmla="*/ 0 h 74"/>
                <a:gd name="T26" fmla="*/ 59 w 59"/>
                <a:gd name="T27" fmla="*/ 11 h 74"/>
                <a:gd name="T28" fmla="*/ 25 w 59"/>
                <a:gd name="T29" fmla="*/ 11 h 74"/>
                <a:gd name="T30" fmla="*/ 13 w 59"/>
                <a:gd name="T31" fmla="*/ 19 h 74"/>
                <a:gd name="T32" fmla="*/ 13 w 59"/>
                <a:gd name="T33" fmla="*/ 32 h 74"/>
                <a:gd name="T34" fmla="*/ 56 w 59"/>
                <a:gd name="T35" fmla="*/ 32 h 74"/>
                <a:gd name="T36" fmla="*/ 56 w 59"/>
                <a:gd name="T37" fmla="*/ 4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74">
                  <a:moveTo>
                    <a:pt x="56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61"/>
                    <a:pt x="17" y="63"/>
                    <a:pt x="25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15" y="74"/>
                    <a:pt x="10" y="73"/>
                    <a:pt x="6" y="70"/>
                  </a:cubicBezTo>
                  <a:cubicBezTo>
                    <a:pt x="2" y="68"/>
                    <a:pt x="0" y="64"/>
                    <a:pt x="0" y="5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2"/>
                    <a:pt x="2" y="8"/>
                    <a:pt x="5" y="5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7" y="11"/>
                    <a:pt x="13" y="14"/>
                    <a:pt x="13" y="19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56" y="32"/>
                    <a:pt x="56" y="32"/>
                    <a:pt x="56" y="32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65" name="Rectangle 69"/>
            <p:cNvSpPr>
              <a:spLocks noChangeArrowheads="1"/>
            </p:cNvSpPr>
            <p:nvPr userDrawn="1"/>
          </p:nvSpPr>
          <p:spPr bwMode="auto">
            <a:xfrm>
              <a:off x="2023" y="1245"/>
              <a:ext cx="148" cy="751"/>
            </a:xfrm>
            <a:prstGeom prst="rect">
              <a:avLst/>
            </a:pr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66" name="Freeform 70"/>
            <p:cNvSpPr>
              <a:spLocks/>
            </p:cNvSpPr>
            <p:nvPr userDrawn="1"/>
          </p:nvSpPr>
          <p:spPr bwMode="auto">
            <a:xfrm>
              <a:off x="3145" y="1221"/>
              <a:ext cx="588" cy="801"/>
            </a:xfrm>
            <a:custGeom>
              <a:avLst/>
              <a:gdLst>
                <a:gd name="T0" fmla="*/ 299 w 390"/>
                <a:gd name="T1" fmla="*/ 16 h 531"/>
                <a:gd name="T2" fmla="*/ 299 w 390"/>
                <a:gd name="T3" fmla="*/ 314 h 531"/>
                <a:gd name="T4" fmla="*/ 15 w 390"/>
                <a:gd name="T5" fmla="*/ 0 h 531"/>
                <a:gd name="T6" fmla="*/ 0 w 390"/>
                <a:gd name="T7" fmla="*/ 0 h 531"/>
                <a:gd name="T8" fmla="*/ 0 w 390"/>
                <a:gd name="T9" fmla="*/ 514 h 531"/>
                <a:gd name="T10" fmla="*/ 91 w 390"/>
                <a:gd name="T11" fmla="*/ 514 h 531"/>
                <a:gd name="T12" fmla="*/ 91 w 390"/>
                <a:gd name="T13" fmla="*/ 220 h 531"/>
                <a:gd name="T14" fmla="*/ 374 w 390"/>
                <a:gd name="T15" fmla="*/ 531 h 531"/>
                <a:gd name="T16" fmla="*/ 390 w 390"/>
                <a:gd name="T17" fmla="*/ 531 h 531"/>
                <a:gd name="T18" fmla="*/ 390 w 390"/>
                <a:gd name="T19" fmla="*/ 16 h 531"/>
                <a:gd name="T20" fmla="*/ 299 w 390"/>
                <a:gd name="T21" fmla="*/ 16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0" h="531">
                  <a:moveTo>
                    <a:pt x="299" y="16"/>
                  </a:moveTo>
                  <a:cubicBezTo>
                    <a:pt x="299" y="314"/>
                    <a:pt x="299" y="314"/>
                    <a:pt x="299" y="314"/>
                  </a:cubicBezTo>
                  <a:cubicBezTo>
                    <a:pt x="283" y="296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1" y="514"/>
                    <a:pt x="91" y="514"/>
                    <a:pt x="91" y="514"/>
                  </a:cubicBezTo>
                  <a:cubicBezTo>
                    <a:pt x="91" y="220"/>
                    <a:pt x="91" y="220"/>
                    <a:pt x="91" y="220"/>
                  </a:cubicBezTo>
                  <a:cubicBezTo>
                    <a:pt x="107" y="238"/>
                    <a:pt x="374" y="531"/>
                    <a:pt x="374" y="531"/>
                  </a:cubicBezTo>
                  <a:cubicBezTo>
                    <a:pt x="390" y="531"/>
                    <a:pt x="390" y="531"/>
                    <a:pt x="390" y="531"/>
                  </a:cubicBezTo>
                  <a:cubicBezTo>
                    <a:pt x="390" y="16"/>
                    <a:pt x="390" y="16"/>
                    <a:pt x="390" y="16"/>
                  </a:cubicBezTo>
                  <a:lnTo>
                    <a:pt x="299" y="16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67" name="Freeform 71"/>
            <p:cNvSpPr>
              <a:spLocks/>
            </p:cNvSpPr>
            <p:nvPr userDrawn="1"/>
          </p:nvSpPr>
          <p:spPr bwMode="auto">
            <a:xfrm>
              <a:off x="2286" y="1221"/>
              <a:ext cx="687" cy="801"/>
            </a:xfrm>
            <a:custGeom>
              <a:avLst/>
              <a:gdLst>
                <a:gd name="T0" fmla="*/ 365 w 456"/>
                <a:gd name="T1" fmla="*/ 370 h 531"/>
                <a:gd name="T2" fmla="*/ 360 w 456"/>
                <a:gd name="T3" fmla="*/ 370 h 531"/>
                <a:gd name="T4" fmla="*/ 360 w 456"/>
                <a:gd name="T5" fmla="*/ 422 h 531"/>
                <a:gd name="T6" fmla="*/ 272 w 456"/>
                <a:gd name="T7" fmla="*/ 439 h 531"/>
                <a:gd name="T8" fmla="*/ 97 w 456"/>
                <a:gd name="T9" fmla="*/ 257 h 531"/>
                <a:gd name="T10" fmla="*/ 266 w 456"/>
                <a:gd name="T11" fmla="*/ 88 h 531"/>
                <a:gd name="T12" fmla="*/ 411 w 456"/>
                <a:gd name="T13" fmla="*/ 153 h 531"/>
                <a:gd name="T14" fmla="*/ 419 w 456"/>
                <a:gd name="T15" fmla="*/ 162 h 531"/>
                <a:gd name="T16" fmla="*/ 426 w 456"/>
                <a:gd name="T17" fmla="*/ 49 h 531"/>
                <a:gd name="T18" fmla="*/ 424 w 456"/>
                <a:gd name="T19" fmla="*/ 47 h 531"/>
                <a:gd name="T20" fmla="*/ 382 w 456"/>
                <a:gd name="T21" fmla="*/ 24 h 531"/>
                <a:gd name="T22" fmla="*/ 268 w 456"/>
                <a:gd name="T23" fmla="*/ 0 h 531"/>
                <a:gd name="T24" fmla="*/ 75 w 456"/>
                <a:gd name="T25" fmla="*/ 74 h 531"/>
                <a:gd name="T26" fmla="*/ 0 w 456"/>
                <a:gd name="T27" fmla="*/ 264 h 531"/>
                <a:gd name="T28" fmla="*/ 262 w 456"/>
                <a:gd name="T29" fmla="*/ 531 h 531"/>
                <a:gd name="T30" fmla="*/ 380 w 456"/>
                <a:gd name="T31" fmla="*/ 512 h 531"/>
                <a:gd name="T32" fmla="*/ 453 w 456"/>
                <a:gd name="T33" fmla="*/ 482 h 531"/>
                <a:gd name="T34" fmla="*/ 456 w 456"/>
                <a:gd name="T35" fmla="*/ 481 h 531"/>
                <a:gd name="T36" fmla="*/ 456 w 456"/>
                <a:gd name="T37" fmla="*/ 355 h 531"/>
                <a:gd name="T38" fmla="*/ 450 w 456"/>
                <a:gd name="T39" fmla="*/ 357 h 531"/>
                <a:gd name="T40" fmla="*/ 365 w 456"/>
                <a:gd name="T41" fmla="*/ 37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6" h="531">
                  <a:moveTo>
                    <a:pt x="365" y="370"/>
                  </a:moveTo>
                  <a:cubicBezTo>
                    <a:pt x="360" y="370"/>
                    <a:pt x="360" y="370"/>
                    <a:pt x="360" y="370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27" y="434"/>
                    <a:pt x="302" y="439"/>
                    <a:pt x="272" y="439"/>
                  </a:cubicBezTo>
                  <a:cubicBezTo>
                    <a:pt x="166" y="439"/>
                    <a:pt x="97" y="368"/>
                    <a:pt x="97" y="257"/>
                  </a:cubicBezTo>
                  <a:cubicBezTo>
                    <a:pt x="97" y="153"/>
                    <a:pt x="162" y="88"/>
                    <a:pt x="266" y="88"/>
                  </a:cubicBezTo>
                  <a:cubicBezTo>
                    <a:pt x="325" y="88"/>
                    <a:pt x="374" y="110"/>
                    <a:pt x="411" y="153"/>
                  </a:cubicBezTo>
                  <a:cubicBezTo>
                    <a:pt x="419" y="162"/>
                    <a:pt x="419" y="162"/>
                    <a:pt x="419" y="162"/>
                  </a:cubicBezTo>
                  <a:cubicBezTo>
                    <a:pt x="426" y="49"/>
                    <a:pt x="426" y="49"/>
                    <a:pt x="426" y="49"/>
                  </a:cubicBezTo>
                  <a:cubicBezTo>
                    <a:pt x="424" y="47"/>
                    <a:pt x="424" y="47"/>
                    <a:pt x="424" y="47"/>
                  </a:cubicBezTo>
                  <a:cubicBezTo>
                    <a:pt x="408" y="36"/>
                    <a:pt x="401" y="32"/>
                    <a:pt x="382" y="24"/>
                  </a:cubicBezTo>
                  <a:cubicBezTo>
                    <a:pt x="343" y="7"/>
                    <a:pt x="310" y="0"/>
                    <a:pt x="268" y="0"/>
                  </a:cubicBezTo>
                  <a:cubicBezTo>
                    <a:pt x="192" y="0"/>
                    <a:pt x="124" y="26"/>
                    <a:pt x="75" y="74"/>
                  </a:cubicBezTo>
                  <a:cubicBezTo>
                    <a:pt x="27" y="121"/>
                    <a:pt x="0" y="189"/>
                    <a:pt x="0" y="264"/>
                  </a:cubicBezTo>
                  <a:cubicBezTo>
                    <a:pt x="0" y="418"/>
                    <a:pt x="110" y="531"/>
                    <a:pt x="262" y="531"/>
                  </a:cubicBezTo>
                  <a:cubicBezTo>
                    <a:pt x="300" y="531"/>
                    <a:pt x="343" y="524"/>
                    <a:pt x="380" y="512"/>
                  </a:cubicBezTo>
                  <a:cubicBezTo>
                    <a:pt x="406" y="505"/>
                    <a:pt x="420" y="499"/>
                    <a:pt x="453" y="482"/>
                  </a:cubicBezTo>
                  <a:cubicBezTo>
                    <a:pt x="456" y="481"/>
                    <a:pt x="456" y="481"/>
                    <a:pt x="456" y="481"/>
                  </a:cubicBezTo>
                  <a:cubicBezTo>
                    <a:pt x="456" y="355"/>
                    <a:pt x="456" y="355"/>
                    <a:pt x="456" y="355"/>
                  </a:cubicBezTo>
                  <a:cubicBezTo>
                    <a:pt x="450" y="357"/>
                    <a:pt x="450" y="357"/>
                    <a:pt x="450" y="357"/>
                  </a:cubicBezTo>
                  <a:cubicBezTo>
                    <a:pt x="423" y="367"/>
                    <a:pt x="395" y="371"/>
                    <a:pt x="365" y="370"/>
                  </a:cubicBez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68" name="Freeform 72"/>
            <p:cNvSpPr>
              <a:spLocks/>
            </p:cNvSpPr>
            <p:nvPr userDrawn="1"/>
          </p:nvSpPr>
          <p:spPr bwMode="auto">
            <a:xfrm>
              <a:off x="2547" y="1514"/>
              <a:ext cx="469" cy="241"/>
            </a:xfrm>
            <a:custGeom>
              <a:avLst/>
              <a:gdLst>
                <a:gd name="T0" fmla="*/ 173 w 311"/>
                <a:gd name="T1" fmla="*/ 16 h 160"/>
                <a:gd name="T2" fmla="*/ 172 w 311"/>
                <a:gd name="T3" fmla="*/ 16 h 160"/>
                <a:gd name="T4" fmla="*/ 0 w 311"/>
                <a:gd name="T5" fmla="*/ 40 h 160"/>
                <a:gd name="T6" fmla="*/ 139 w 311"/>
                <a:gd name="T7" fmla="*/ 144 h 160"/>
                <a:gd name="T8" fmla="*/ 139 w 311"/>
                <a:gd name="T9" fmla="*/ 144 h 160"/>
                <a:gd name="T10" fmla="*/ 311 w 311"/>
                <a:gd name="T11" fmla="*/ 120 h 160"/>
                <a:gd name="T12" fmla="*/ 173 w 311"/>
                <a:gd name="T13" fmla="*/ 1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" h="160">
                  <a:moveTo>
                    <a:pt x="173" y="16"/>
                  </a:moveTo>
                  <a:cubicBezTo>
                    <a:pt x="172" y="16"/>
                    <a:pt x="172" y="16"/>
                    <a:pt x="172" y="16"/>
                  </a:cubicBezTo>
                  <a:cubicBezTo>
                    <a:pt x="110" y="0"/>
                    <a:pt x="47" y="9"/>
                    <a:pt x="0" y="40"/>
                  </a:cubicBezTo>
                  <a:cubicBezTo>
                    <a:pt x="26" y="89"/>
                    <a:pt x="77" y="127"/>
                    <a:pt x="139" y="144"/>
                  </a:cubicBezTo>
                  <a:cubicBezTo>
                    <a:pt x="139" y="144"/>
                    <a:pt x="139" y="144"/>
                    <a:pt x="139" y="144"/>
                  </a:cubicBezTo>
                  <a:cubicBezTo>
                    <a:pt x="201" y="160"/>
                    <a:pt x="264" y="151"/>
                    <a:pt x="311" y="120"/>
                  </a:cubicBezTo>
                  <a:cubicBezTo>
                    <a:pt x="285" y="71"/>
                    <a:pt x="234" y="32"/>
                    <a:pt x="173" y="16"/>
                  </a:cubicBezTo>
                  <a:close/>
                </a:path>
              </a:pathLst>
            </a:custGeom>
            <a:solidFill>
              <a:srgbClr val="94C0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0000" y="2346046"/>
            <a:ext cx="8424000" cy="20772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3250" b="1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0" indent="0">
              <a:spcBef>
                <a:spcPts val="500"/>
              </a:spcBef>
              <a:spcAft>
                <a:spcPts val="0"/>
              </a:spcAft>
              <a:buNone/>
              <a:defRPr sz="1850"/>
            </a:lvl2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Sous-titre</a:t>
            </a:r>
          </a:p>
        </p:txBody>
      </p:sp>
      <p:cxnSp>
        <p:nvCxnSpPr>
          <p:cNvPr id="12" name="Connecteur droit 11"/>
          <p:cNvCxnSpPr/>
          <p:nvPr userDrawn="1"/>
        </p:nvCxnSpPr>
        <p:spPr bwMode="gray">
          <a:xfrm>
            <a:off x="360000" y="4784400"/>
            <a:ext cx="8424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80000" y="180000"/>
            <a:ext cx="1440000" cy="1440000"/>
          </a:xfrm>
          <a:prstGeom prst="rect">
            <a:avLst/>
          </a:prstGeom>
        </p:spPr>
      </p:pic>
      <p:grpSp>
        <p:nvGrpSpPr>
          <p:cNvPr id="10" name="Group 13"/>
          <p:cNvGrpSpPr>
            <a:grpSpLocks noChangeAspect="1"/>
          </p:cNvGrpSpPr>
          <p:nvPr userDrawn="1"/>
        </p:nvGrpSpPr>
        <p:grpSpPr bwMode="auto">
          <a:xfrm>
            <a:off x="7780442" y="359999"/>
            <a:ext cx="1018514" cy="1045598"/>
            <a:chOff x="2023" y="1221"/>
            <a:chExt cx="1710" cy="1878"/>
          </a:xfrm>
        </p:grpSpPr>
        <p:sp>
          <p:nvSpPr>
            <p:cNvPr id="13" name="Rectangle 14"/>
            <p:cNvSpPr>
              <a:spLocks noChangeArrowheads="1"/>
            </p:cNvSpPr>
            <p:nvPr userDrawn="1"/>
          </p:nvSpPr>
          <p:spPr bwMode="auto">
            <a:xfrm>
              <a:off x="2023" y="2206"/>
              <a:ext cx="20" cy="112"/>
            </a:xfrm>
            <a:prstGeom prst="rect">
              <a:avLst/>
            </a:pr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14" name="Freeform 15"/>
            <p:cNvSpPr>
              <a:spLocks/>
            </p:cNvSpPr>
            <p:nvPr userDrawn="1"/>
          </p:nvSpPr>
          <p:spPr bwMode="auto">
            <a:xfrm>
              <a:off x="2073" y="2206"/>
              <a:ext cx="100" cy="113"/>
            </a:xfrm>
            <a:custGeom>
              <a:avLst/>
              <a:gdLst>
                <a:gd name="T0" fmla="*/ 66 w 66"/>
                <a:gd name="T1" fmla="*/ 65 h 75"/>
                <a:gd name="T2" fmla="*/ 63 w 66"/>
                <a:gd name="T3" fmla="*/ 72 h 75"/>
                <a:gd name="T4" fmla="*/ 55 w 66"/>
                <a:gd name="T5" fmla="*/ 75 h 75"/>
                <a:gd name="T6" fmla="*/ 48 w 66"/>
                <a:gd name="T7" fmla="*/ 73 h 75"/>
                <a:gd name="T8" fmla="*/ 44 w 66"/>
                <a:gd name="T9" fmla="*/ 67 h 75"/>
                <a:gd name="T10" fmla="*/ 13 w 66"/>
                <a:gd name="T11" fmla="*/ 15 h 75"/>
                <a:gd name="T12" fmla="*/ 13 w 66"/>
                <a:gd name="T13" fmla="*/ 74 h 75"/>
                <a:gd name="T14" fmla="*/ 0 w 66"/>
                <a:gd name="T15" fmla="*/ 74 h 75"/>
                <a:gd name="T16" fmla="*/ 0 w 66"/>
                <a:gd name="T17" fmla="*/ 11 h 75"/>
                <a:gd name="T18" fmla="*/ 11 w 66"/>
                <a:gd name="T19" fmla="*/ 0 h 75"/>
                <a:gd name="T20" fmla="*/ 19 w 66"/>
                <a:gd name="T21" fmla="*/ 3 h 75"/>
                <a:gd name="T22" fmla="*/ 23 w 66"/>
                <a:gd name="T23" fmla="*/ 9 h 75"/>
                <a:gd name="T24" fmla="*/ 53 w 66"/>
                <a:gd name="T25" fmla="*/ 61 h 75"/>
                <a:gd name="T26" fmla="*/ 53 w 66"/>
                <a:gd name="T27" fmla="*/ 1 h 75"/>
                <a:gd name="T28" fmla="*/ 66 w 66"/>
                <a:gd name="T29" fmla="*/ 1 h 75"/>
                <a:gd name="T30" fmla="*/ 66 w 66"/>
                <a:gd name="T31" fmla="*/ 6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75">
                  <a:moveTo>
                    <a:pt x="66" y="65"/>
                  </a:moveTo>
                  <a:cubicBezTo>
                    <a:pt x="66" y="68"/>
                    <a:pt x="65" y="70"/>
                    <a:pt x="63" y="72"/>
                  </a:cubicBezTo>
                  <a:cubicBezTo>
                    <a:pt x="61" y="74"/>
                    <a:pt x="59" y="75"/>
                    <a:pt x="55" y="75"/>
                  </a:cubicBezTo>
                  <a:cubicBezTo>
                    <a:pt x="52" y="75"/>
                    <a:pt x="50" y="75"/>
                    <a:pt x="48" y="73"/>
                  </a:cubicBezTo>
                  <a:cubicBezTo>
                    <a:pt x="47" y="72"/>
                    <a:pt x="46" y="70"/>
                    <a:pt x="44" y="67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4" y="0"/>
                    <a:pt x="11" y="0"/>
                  </a:cubicBezTo>
                  <a:cubicBezTo>
                    <a:pt x="15" y="0"/>
                    <a:pt x="17" y="1"/>
                    <a:pt x="19" y="3"/>
                  </a:cubicBezTo>
                  <a:cubicBezTo>
                    <a:pt x="20" y="3"/>
                    <a:pt x="21" y="5"/>
                    <a:pt x="23" y="9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6" y="1"/>
                    <a:pt x="66" y="1"/>
                    <a:pt x="66" y="1"/>
                  </a:cubicBezTo>
                  <a:lnTo>
                    <a:pt x="66" y="65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15" name="Freeform 16"/>
            <p:cNvSpPr>
              <a:spLocks/>
            </p:cNvSpPr>
            <p:nvPr userDrawn="1"/>
          </p:nvSpPr>
          <p:spPr bwMode="auto">
            <a:xfrm>
              <a:off x="2201" y="2206"/>
              <a:ext cx="88" cy="112"/>
            </a:xfrm>
            <a:custGeom>
              <a:avLst/>
              <a:gdLst>
                <a:gd name="T0" fmla="*/ 58 w 58"/>
                <a:gd name="T1" fmla="*/ 11 h 74"/>
                <a:gd name="T2" fmla="*/ 24 w 58"/>
                <a:gd name="T3" fmla="*/ 11 h 74"/>
                <a:gd name="T4" fmla="*/ 14 w 58"/>
                <a:gd name="T5" fmla="*/ 14 h 74"/>
                <a:gd name="T6" fmla="*/ 13 w 58"/>
                <a:gd name="T7" fmla="*/ 24 h 74"/>
                <a:gd name="T8" fmla="*/ 16 w 58"/>
                <a:gd name="T9" fmla="*/ 30 h 74"/>
                <a:gd name="T10" fmla="*/ 24 w 58"/>
                <a:gd name="T11" fmla="*/ 32 h 74"/>
                <a:gd name="T12" fmla="*/ 38 w 58"/>
                <a:gd name="T13" fmla="*/ 32 h 74"/>
                <a:gd name="T14" fmla="*/ 53 w 58"/>
                <a:gd name="T15" fmla="*/ 36 h 74"/>
                <a:gd name="T16" fmla="*/ 58 w 58"/>
                <a:gd name="T17" fmla="*/ 47 h 74"/>
                <a:gd name="T18" fmla="*/ 58 w 58"/>
                <a:gd name="T19" fmla="*/ 58 h 74"/>
                <a:gd name="T20" fmla="*/ 53 w 58"/>
                <a:gd name="T21" fmla="*/ 70 h 74"/>
                <a:gd name="T22" fmla="*/ 38 w 58"/>
                <a:gd name="T23" fmla="*/ 74 h 74"/>
                <a:gd name="T24" fmla="*/ 0 w 58"/>
                <a:gd name="T25" fmla="*/ 74 h 74"/>
                <a:gd name="T26" fmla="*/ 0 w 58"/>
                <a:gd name="T27" fmla="*/ 63 h 74"/>
                <a:gd name="T28" fmla="*/ 34 w 58"/>
                <a:gd name="T29" fmla="*/ 63 h 74"/>
                <a:gd name="T30" fmla="*/ 44 w 58"/>
                <a:gd name="T31" fmla="*/ 60 h 74"/>
                <a:gd name="T32" fmla="*/ 45 w 58"/>
                <a:gd name="T33" fmla="*/ 50 h 74"/>
                <a:gd name="T34" fmla="*/ 34 w 58"/>
                <a:gd name="T35" fmla="*/ 42 h 74"/>
                <a:gd name="T36" fmla="*/ 20 w 58"/>
                <a:gd name="T37" fmla="*/ 42 h 74"/>
                <a:gd name="T38" fmla="*/ 6 w 58"/>
                <a:gd name="T39" fmla="*/ 38 h 74"/>
                <a:gd name="T40" fmla="*/ 0 w 58"/>
                <a:gd name="T41" fmla="*/ 27 h 74"/>
                <a:gd name="T42" fmla="*/ 0 w 58"/>
                <a:gd name="T43" fmla="*/ 16 h 74"/>
                <a:gd name="T44" fmla="*/ 6 w 58"/>
                <a:gd name="T45" fmla="*/ 3 h 74"/>
                <a:gd name="T46" fmla="*/ 20 w 58"/>
                <a:gd name="T47" fmla="*/ 0 h 74"/>
                <a:gd name="T48" fmla="*/ 58 w 58"/>
                <a:gd name="T49" fmla="*/ 0 h 74"/>
                <a:gd name="T50" fmla="*/ 58 w 58"/>
                <a:gd name="T51" fmla="*/ 1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8" h="74">
                  <a:moveTo>
                    <a:pt x="58" y="11"/>
                  </a:moveTo>
                  <a:cubicBezTo>
                    <a:pt x="24" y="11"/>
                    <a:pt x="24" y="11"/>
                    <a:pt x="24" y="11"/>
                  </a:cubicBezTo>
                  <a:cubicBezTo>
                    <a:pt x="19" y="11"/>
                    <a:pt x="15" y="12"/>
                    <a:pt x="14" y="14"/>
                  </a:cubicBezTo>
                  <a:cubicBezTo>
                    <a:pt x="13" y="16"/>
                    <a:pt x="13" y="19"/>
                    <a:pt x="13" y="24"/>
                  </a:cubicBezTo>
                  <a:cubicBezTo>
                    <a:pt x="13" y="26"/>
                    <a:pt x="14" y="28"/>
                    <a:pt x="16" y="30"/>
                  </a:cubicBezTo>
                  <a:cubicBezTo>
                    <a:pt x="18" y="31"/>
                    <a:pt x="21" y="32"/>
                    <a:pt x="24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44" y="32"/>
                    <a:pt x="49" y="33"/>
                    <a:pt x="53" y="36"/>
                  </a:cubicBezTo>
                  <a:cubicBezTo>
                    <a:pt x="56" y="38"/>
                    <a:pt x="58" y="42"/>
                    <a:pt x="58" y="47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8" y="64"/>
                    <a:pt x="56" y="67"/>
                    <a:pt x="53" y="70"/>
                  </a:cubicBezTo>
                  <a:cubicBezTo>
                    <a:pt x="49" y="73"/>
                    <a:pt x="44" y="74"/>
                    <a:pt x="38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9" y="63"/>
                    <a:pt x="43" y="62"/>
                    <a:pt x="44" y="60"/>
                  </a:cubicBezTo>
                  <a:cubicBezTo>
                    <a:pt x="45" y="58"/>
                    <a:pt x="45" y="55"/>
                    <a:pt x="45" y="50"/>
                  </a:cubicBezTo>
                  <a:cubicBezTo>
                    <a:pt x="45" y="45"/>
                    <a:pt x="41" y="42"/>
                    <a:pt x="34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4" y="42"/>
                    <a:pt x="9" y="41"/>
                    <a:pt x="6" y="38"/>
                  </a:cubicBezTo>
                  <a:cubicBezTo>
                    <a:pt x="2" y="36"/>
                    <a:pt x="0" y="32"/>
                    <a:pt x="0" y="2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1"/>
                    <a:pt x="2" y="7"/>
                    <a:pt x="6" y="3"/>
                  </a:cubicBezTo>
                  <a:cubicBezTo>
                    <a:pt x="9" y="1"/>
                    <a:pt x="14" y="0"/>
                    <a:pt x="20" y="0"/>
                  </a:cubicBezTo>
                  <a:cubicBezTo>
                    <a:pt x="58" y="0"/>
                    <a:pt x="58" y="0"/>
                    <a:pt x="58" y="0"/>
                  </a:cubicBezTo>
                  <a:lnTo>
                    <a:pt x="58" y="11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16" name="Freeform 17"/>
            <p:cNvSpPr>
              <a:spLocks/>
            </p:cNvSpPr>
            <p:nvPr userDrawn="1"/>
          </p:nvSpPr>
          <p:spPr bwMode="auto">
            <a:xfrm>
              <a:off x="2313" y="2206"/>
              <a:ext cx="87" cy="112"/>
            </a:xfrm>
            <a:custGeom>
              <a:avLst/>
              <a:gdLst>
                <a:gd name="T0" fmla="*/ 87 w 87"/>
                <a:gd name="T1" fmla="*/ 17 h 112"/>
                <a:gd name="T2" fmla="*/ 54 w 87"/>
                <a:gd name="T3" fmla="*/ 17 h 112"/>
                <a:gd name="T4" fmla="*/ 54 w 87"/>
                <a:gd name="T5" fmla="*/ 112 h 112"/>
                <a:gd name="T6" fmla="*/ 33 w 87"/>
                <a:gd name="T7" fmla="*/ 112 h 112"/>
                <a:gd name="T8" fmla="*/ 33 w 87"/>
                <a:gd name="T9" fmla="*/ 17 h 112"/>
                <a:gd name="T10" fmla="*/ 0 w 87"/>
                <a:gd name="T11" fmla="*/ 17 h 112"/>
                <a:gd name="T12" fmla="*/ 0 w 87"/>
                <a:gd name="T13" fmla="*/ 0 h 112"/>
                <a:gd name="T14" fmla="*/ 87 w 87"/>
                <a:gd name="T15" fmla="*/ 0 h 112"/>
                <a:gd name="T16" fmla="*/ 87 w 87"/>
                <a:gd name="T17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12">
                  <a:moveTo>
                    <a:pt x="87" y="17"/>
                  </a:moveTo>
                  <a:lnTo>
                    <a:pt x="54" y="17"/>
                  </a:lnTo>
                  <a:lnTo>
                    <a:pt x="54" y="112"/>
                  </a:lnTo>
                  <a:lnTo>
                    <a:pt x="33" y="112"/>
                  </a:lnTo>
                  <a:lnTo>
                    <a:pt x="3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17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17" name="Rectangle 18"/>
            <p:cNvSpPr>
              <a:spLocks noChangeArrowheads="1"/>
            </p:cNvSpPr>
            <p:nvPr userDrawn="1"/>
          </p:nvSpPr>
          <p:spPr bwMode="auto">
            <a:xfrm>
              <a:off x="2422" y="2206"/>
              <a:ext cx="21" cy="112"/>
            </a:xfrm>
            <a:prstGeom prst="rect">
              <a:avLst/>
            </a:pr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18" name="Freeform 19"/>
            <p:cNvSpPr>
              <a:spLocks/>
            </p:cNvSpPr>
            <p:nvPr userDrawn="1"/>
          </p:nvSpPr>
          <p:spPr bwMode="auto">
            <a:xfrm>
              <a:off x="2464" y="2206"/>
              <a:ext cx="87" cy="112"/>
            </a:xfrm>
            <a:custGeom>
              <a:avLst/>
              <a:gdLst>
                <a:gd name="T0" fmla="*/ 87 w 87"/>
                <a:gd name="T1" fmla="*/ 17 h 112"/>
                <a:gd name="T2" fmla="*/ 53 w 87"/>
                <a:gd name="T3" fmla="*/ 17 h 112"/>
                <a:gd name="T4" fmla="*/ 53 w 87"/>
                <a:gd name="T5" fmla="*/ 112 h 112"/>
                <a:gd name="T6" fmla="*/ 33 w 87"/>
                <a:gd name="T7" fmla="*/ 112 h 112"/>
                <a:gd name="T8" fmla="*/ 33 w 87"/>
                <a:gd name="T9" fmla="*/ 17 h 112"/>
                <a:gd name="T10" fmla="*/ 0 w 87"/>
                <a:gd name="T11" fmla="*/ 17 h 112"/>
                <a:gd name="T12" fmla="*/ 0 w 87"/>
                <a:gd name="T13" fmla="*/ 0 h 112"/>
                <a:gd name="T14" fmla="*/ 87 w 87"/>
                <a:gd name="T15" fmla="*/ 0 h 112"/>
                <a:gd name="T16" fmla="*/ 87 w 87"/>
                <a:gd name="T17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12">
                  <a:moveTo>
                    <a:pt x="87" y="17"/>
                  </a:moveTo>
                  <a:lnTo>
                    <a:pt x="53" y="17"/>
                  </a:lnTo>
                  <a:lnTo>
                    <a:pt x="53" y="112"/>
                  </a:lnTo>
                  <a:lnTo>
                    <a:pt x="33" y="112"/>
                  </a:lnTo>
                  <a:lnTo>
                    <a:pt x="3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17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19" name="Freeform 20"/>
            <p:cNvSpPr>
              <a:spLocks/>
            </p:cNvSpPr>
            <p:nvPr userDrawn="1"/>
          </p:nvSpPr>
          <p:spPr bwMode="auto">
            <a:xfrm>
              <a:off x="2572" y="2206"/>
              <a:ext cx="100" cy="112"/>
            </a:xfrm>
            <a:custGeom>
              <a:avLst/>
              <a:gdLst>
                <a:gd name="T0" fmla="*/ 66 w 66"/>
                <a:gd name="T1" fmla="*/ 56 h 74"/>
                <a:gd name="T2" fmla="*/ 65 w 66"/>
                <a:gd name="T3" fmla="*/ 63 h 74"/>
                <a:gd name="T4" fmla="*/ 60 w 66"/>
                <a:gd name="T5" fmla="*/ 70 h 74"/>
                <a:gd name="T6" fmla="*/ 52 w 66"/>
                <a:gd name="T7" fmla="*/ 74 h 74"/>
                <a:gd name="T8" fmla="*/ 43 w 66"/>
                <a:gd name="T9" fmla="*/ 74 h 74"/>
                <a:gd name="T10" fmla="*/ 23 w 66"/>
                <a:gd name="T11" fmla="*/ 74 h 74"/>
                <a:gd name="T12" fmla="*/ 14 w 66"/>
                <a:gd name="T13" fmla="*/ 74 h 74"/>
                <a:gd name="T14" fmla="*/ 6 w 66"/>
                <a:gd name="T15" fmla="*/ 70 h 74"/>
                <a:gd name="T16" fmla="*/ 1 w 66"/>
                <a:gd name="T17" fmla="*/ 63 h 74"/>
                <a:gd name="T18" fmla="*/ 0 w 66"/>
                <a:gd name="T19" fmla="*/ 56 h 74"/>
                <a:gd name="T20" fmla="*/ 0 w 66"/>
                <a:gd name="T21" fmla="*/ 0 h 74"/>
                <a:gd name="T22" fmla="*/ 14 w 66"/>
                <a:gd name="T23" fmla="*/ 0 h 74"/>
                <a:gd name="T24" fmla="*/ 14 w 66"/>
                <a:gd name="T25" fmla="*/ 54 h 74"/>
                <a:gd name="T26" fmla="*/ 16 w 66"/>
                <a:gd name="T27" fmla="*/ 61 h 74"/>
                <a:gd name="T28" fmla="*/ 26 w 66"/>
                <a:gd name="T29" fmla="*/ 63 h 74"/>
                <a:gd name="T30" fmla="*/ 40 w 66"/>
                <a:gd name="T31" fmla="*/ 63 h 74"/>
                <a:gd name="T32" fmla="*/ 50 w 66"/>
                <a:gd name="T33" fmla="*/ 61 h 74"/>
                <a:gd name="T34" fmla="*/ 53 w 66"/>
                <a:gd name="T35" fmla="*/ 54 h 74"/>
                <a:gd name="T36" fmla="*/ 53 w 66"/>
                <a:gd name="T37" fmla="*/ 0 h 74"/>
                <a:gd name="T38" fmla="*/ 66 w 66"/>
                <a:gd name="T39" fmla="*/ 0 h 74"/>
                <a:gd name="T40" fmla="*/ 66 w 66"/>
                <a:gd name="T41" fmla="*/ 5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" h="74">
                  <a:moveTo>
                    <a:pt x="66" y="56"/>
                  </a:moveTo>
                  <a:cubicBezTo>
                    <a:pt x="66" y="59"/>
                    <a:pt x="65" y="62"/>
                    <a:pt x="65" y="63"/>
                  </a:cubicBezTo>
                  <a:cubicBezTo>
                    <a:pt x="64" y="66"/>
                    <a:pt x="62" y="68"/>
                    <a:pt x="60" y="70"/>
                  </a:cubicBezTo>
                  <a:cubicBezTo>
                    <a:pt x="58" y="72"/>
                    <a:pt x="55" y="73"/>
                    <a:pt x="52" y="74"/>
                  </a:cubicBezTo>
                  <a:cubicBezTo>
                    <a:pt x="51" y="74"/>
                    <a:pt x="48" y="74"/>
                    <a:pt x="43" y="7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19" y="74"/>
                    <a:pt x="16" y="74"/>
                    <a:pt x="14" y="74"/>
                  </a:cubicBezTo>
                  <a:cubicBezTo>
                    <a:pt x="11" y="73"/>
                    <a:pt x="8" y="72"/>
                    <a:pt x="6" y="70"/>
                  </a:cubicBezTo>
                  <a:cubicBezTo>
                    <a:pt x="4" y="68"/>
                    <a:pt x="2" y="66"/>
                    <a:pt x="1" y="63"/>
                  </a:cubicBezTo>
                  <a:cubicBezTo>
                    <a:pt x="1" y="62"/>
                    <a:pt x="0" y="59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7"/>
                    <a:pt x="14" y="60"/>
                    <a:pt x="16" y="61"/>
                  </a:cubicBezTo>
                  <a:cubicBezTo>
                    <a:pt x="18" y="63"/>
                    <a:pt x="21" y="63"/>
                    <a:pt x="26" y="63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45" y="63"/>
                    <a:pt x="48" y="63"/>
                    <a:pt x="50" y="61"/>
                  </a:cubicBezTo>
                  <a:cubicBezTo>
                    <a:pt x="52" y="60"/>
                    <a:pt x="53" y="58"/>
                    <a:pt x="53" y="5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6" y="56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20" name="Freeform 21"/>
            <p:cNvSpPr>
              <a:spLocks/>
            </p:cNvSpPr>
            <p:nvPr userDrawn="1"/>
          </p:nvSpPr>
          <p:spPr bwMode="auto">
            <a:xfrm>
              <a:off x="2693" y="2206"/>
              <a:ext cx="87" cy="112"/>
            </a:xfrm>
            <a:custGeom>
              <a:avLst/>
              <a:gdLst>
                <a:gd name="T0" fmla="*/ 87 w 87"/>
                <a:gd name="T1" fmla="*/ 17 h 112"/>
                <a:gd name="T2" fmla="*/ 54 w 87"/>
                <a:gd name="T3" fmla="*/ 17 h 112"/>
                <a:gd name="T4" fmla="*/ 54 w 87"/>
                <a:gd name="T5" fmla="*/ 112 h 112"/>
                <a:gd name="T6" fmla="*/ 33 w 87"/>
                <a:gd name="T7" fmla="*/ 112 h 112"/>
                <a:gd name="T8" fmla="*/ 33 w 87"/>
                <a:gd name="T9" fmla="*/ 17 h 112"/>
                <a:gd name="T10" fmla="*/ 0 w 87"/>
                <a:gd name="T11" fmla="*/ 17 h 112"/>
                <a:gd name="T12" fmla="*/ 0 w 87"/>
                <a:gd name="T13" fmla="*/ 0 h 112"/>
                <a:gd name="T14" fmla="*/ 87 w 87"/>
                <a:gd name="T15" fmla="*/ 0 h 112"/>
                <a:gd name="T16" fmla="*/ 87 w 87"/>
                <a:gd name="T17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12">
                  <a:moveTo>
                    <a:pt x="87" y="17"/>
                  </a:moveTo>
                  <a:lnTo>
                    <a:pt x="54" y="17"/>
                  </a:lnTo>
                  <a:lnTo>
                    <a:pt x="54" y="112"/>
                  </a:lnTo>
                  <a:lnTo>
                    <a:pt x="33" y="112"/>
                  </a:lnTo>
                  <a:lnTo>
                    <a:pt x="3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17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21" name="Freeform 22"/>
            <p:cNvSpPr>
              <a:spLocks/>
            </p:cNvSpPr>
            <p:nvPr userDrawn="1"/>
          </p:nvSpPr>
          <p:spPr bwMode="auto">
            <a:xfrm>
              <a:off x="2851" y="2206"/>
              <a:ext cx="100" cy="113"/>
            </a:xfrm>
            <a:custGeom>
              <a:avLst/>
              <a:gdLst>
                <a:gd name="T0" fmla="*/ 66 w 66"/>
                <a:gd name="T1" fmla="*/ 65 h 75"/>
                <a:gd name="T2" fmla="*/ 63 w 66"/>
                <a:gd name="T3" fmla="*/ 72 h 75"/>
                <a:gd name="T4" fmla="*/ 55 w 66"/>
                <a:gd name="T5" fmla="*/ 75 h 75"/>
                <a:gd name="T6" fmla="*/ 48 w 66"/>
                <a:gd name="T7" fmla="*/ 73 h 75"/>
                <a:gd name="T8" fmla="*/ 44 w 66"/>
                <a:gd name="T9" fmla="*/ 67 h 75"/>
                <a:gd name="T10" fmla="*/ 13 w 66"/>
                <a:gd name="T11" fmla="*/ 15 h 75"/>
                <a:gd name="T12" fmla="*/ 13 w 66"/>
                <a:gd name="T13" fmla="*/ 74 h 75"/>
                <a:gd name="T14" fmla="*/ 0 w 66"/>
                <a:gd name="T15" fmla="*/ 74 h 75"/>
                <a:gd name="T16" fmla="*/ 0 w 66"/>
                <a:gd name="T17" fmla="*/ 11 h 75"/>
                <a:gd name="T18" fmla="*/ 11 w 66"/>
                <a:gd name="T19" fmla="*/ 0 h 75"/>
                <a:gd name="T20" fmla="*/ 18 w 66"/>
                <a:gd name="T21" fmla="*/ 3 h 75"/>
                <a:gd name="T22" fmla="*/ 23 w 66"/>
                <a:gd name="T23" fmla="*/ 9 h 75"/>
                <a:gd name="T24" fmla="*/ 53 w 66"/>
                <a:gd name="T25" fmla="*/ 61 h 75"/>
                <a:gd name="T26" fmla="*/ 53 w 66"/>
                <a:gd name="T27" fmla="*/ 1 h 75"/>
                <a:gd name="T28" fmla="*/ 66 w 66"/>
                <a:gd name="T29" fmla="*/ 1 h 75"/>
                <a:gd name="T30" fmla="*/ 66 w 66"/>
                <a:gd name="T31" fmla="*/ 6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75">
                  <a:moveTo>
                    <a:pt x="66" y="65"/>
                  </a:moveTo>
                  <a:cubicBezTo>
                    <a:pt x="66" y="68"/>
                    <a:pt x="65" y="70"/>
                    <a:pt x="63" y="72"/>
                  </a:cubicBezTo>
                  <a:cubicBezTo>
                    <a:pt x="61" y="74"/>
                    <a:pt x="58" y="75"/>
                    <a:pt x="55" y="75"/>
                  </a:cubicBezTo>
                  <a:cubicBezTo>
                    <a:pt x="52" y="75"/>
                    <a:pt x="49" y="75"/>
                    <a:pt x="48" y="73"/>
                  </a:cubicBezTo>
                  <a:cubicBezTo>
                    <a:pt x="47" y="72"/>
                    <a:pt x="46" y="70"/>
                    <a:pt x="44" y="67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4" y="0"/>
                    <a:pt x="11" y="0"/>
                  </a:cubicBezTo>
                  <a:cubicBezTo>
                    <a:pt x="14" y="0"/>
                    <a:pt x="17" y="1"/>
                    <a:pt x="18" y="3"/>
                  </a:cubicBezTo>
                  <a:cubicBezTo>
                    <a:pt x="19" y="3"/>
                    <a:pt x="21" y="5"/>
                    <a:pt x="23" y="9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6" y="1"/>
                    <a:pt x="66" y="1"/>
                    <a:pt x="66" y="1"/>
                  </a:cubicBezTo>
                  <a:lnTo>
                    <a:pt x="66" y="65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22" name="Freeform 23"/>
            <p:cNvSpPr>
              <a:spLocks noEditPoints="1"/>
            </p:cNvSpPr>
            <p:nvPr userDrawn="1"/>
          </p:nvSpPr>
          <p:spPr bwMode="auto">
            <a:xfrm>
              <a:off x="2970" y="2206"/>
              <a:ext cx="121" cy="112"/>
            </a:xfrm>
            <a:custGeom>
              <a:avLst/>
              <a:gdLst>
                <a:gd name="T0" fmla="*/ 80 w 80"/>
                <a:gd name="T1" fmla="*/ 74 h 74"/>
                <a:gd name="T2" fmla="*/ 66 w 80"/>
                <a:gd name="T3" fmla="*/ 74 h 74"/>
                <a:gd name="T4" fmla="*/ 58 w 80"/>
                <a:gd name="T5" fmla="*/ 56 h 74"/>
                <a:gd name="T6" fmla="*/ 22 w 80"/>
                <a:gd name="T7" fmla="*/ 56 h 74"/>
                <a:gd name="T8" fmla="*/ 14 w 80"/>
                <a:gd name="T9" fmla="*/ 74 h 74"/>
                <a:gd name="T10" fmla="*/ 0 w 80"/>
                <a:gd name="T11" fmla="*/ 74 h 74"/>
                <a:gd name="T12" fmla="*/ 30 w 80"/>
                <a:gd name="T13" fmla="*/ 7 h 74"/>
                <a:gd name="T14" fmla="*/ 40 w 80"/>
                <a:gd name="T15" fmla="*/ 0 h 74"/>
                <a:gd name="T16" fmla="*/ 51 w 80"/>
                <a:gd name="T17" fmla="*/ 7 h 74"/>
                <a:gd name="T18" fmla="*/ 80 w 80"/>
                <a:gd name="T19" fmla="*/ 74 h 74"/>
                <a:gd name="T20" fmla="*/ 54 w 80"/>
                <a:gd name="T21" fmla="*/ 46 h 74"/>
                <a:gd name="T22" fmla="*/ 39 w 80"/>
                <a:gd name="T23" fmla="*/ 13 h 74"/>
                <a:gd name="T24" fmla="*/ 26 w 80"/>
                <a:gd name="T25" fmla="*/ 46 h 74"/>
                <a:gd name="T26" fmla="*/ 54 w 80"/>
                <a:gd name="T27" fmla="*/ 4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74">
                  <a:moveTo>
                    <a:pt x="80" y="74"/>
                  </a:moveTo>
                  <a:cubicBezTo>
                    <a:pt x="66" y="74"/>
                    <a:pt x="66" y="74"/>
                    <a:pt x="66" y="7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3"/>
                    <a:pt x="35" y="0"/>
                    <a:pt x="40" y="0"/>
                  </a:cubicBezTo>
                  <a:cubicBezTo>
                    <a:pt x="45" y="0"/>
                    <a:pt x="49" y="3"/>
                    <a:pt x="51" y="7"/>
                  </a:cubicBezTo>
                  <a:lnTo>
                    <a:pt x="80" y="74"/>
                  </a:lnTo>
                  <a:close/>
                  <a:moveTo>
                    <a:pt x="54" y="46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26" y="46"/>
                    <a:pt x="26" y="46"/>
                    <a:pt x="26" y="46"/>
                  </a:cubicBezTo>
                  <a:lnTo>
                    <a:pt x="54" y="46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23" name="Freeform 24"/>
            <p:cNvSpPr>
              <a:spLocks/>
            </p:cNvSpPr>
            <p:nvPr userDrawn="1"/>
          </p:nvSpPr>
          <p:spPr bwMode="auto">
            <a:xfrm>
              <a:off x="3091" y="2206"/>
              <a:ext cx="88" cy="112"/>
            </a:xfrm>
            <a:custGeom>
              <a:avLst/>
              <a:gdLst>
                <a:gd name="T0" fmla="*/ 88 w 88"/>
                <a:gd name="T1" fmla="*/ 17 h 112"/>
                <a:gd name="T2" fmla="*/ 54 w 88"/>
                <a:gd name="T3" fmla="*/ 17 h 112"/>
                <a:gd name="T4" fmla="*/ 54 w 88"/>
                <a:gd name="T5" fmla="*/ 112 h 112"/>
                <a:gd name="T6" fmla="*/ 35 w 88"/>
                <a:gd name="T7" fmla="*/ 112 h 112"/>
                <a:gd name="T8" fmla="*/ 35 w 88"/>
                <a:gd name="T9" fmla="*/ 17 h 112"/>
                <a:gd name="T10" fmla="*/ 0 w 88"/>
                <a:gd name="T11" fmla="*/ 17 h 112"/>
                <a:gd name="T12" fmla="*/ 0 w 88"/>
                <a:gd name="T13" fmla="*/ 0 h 112"/>
                <a:gd name="T14" fmla="*/ 88 w 88"/>
                <a:gd name="T15" fmla="*/ 0 h 112"/>
                <a:gd name="T16" fmla="*/ 88 w 88"/>
                <a:gd name="T17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12">
                  <a:moveTo>
                    <a:pt x="88" y="17"/>
                  </a:moveTo>
                  <a:lnTo>
                    <a:pt x="54" y="17"/>
                  </a:lnTo>
                  <a:lnTo>
                    <a:pt x="54" y="112"/>
                  </a:lnTo>
                  <a:lnTo>
                    <a:pt x="35" y="112"/>
                  </a:lnTo>
                  <a:lnTo>
                    <a:pt x="35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17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24" name="Rectangle 25"/>
            <p:cNvSpPr>
              <a:spLocks noChangeArrowheads="1"/>
            </p:cNvSpPr>
            <p:nvPr userDrawn="1"/>
          </p:nvSpPr>
          <p:spPr bwMode="auto">
            <a:xfrm>
              <a:off x="3201" y="2206"/>
              <a:ext cx="20" cy="112"/>
            </a:xfrm>
            <a:prstGeom prst="rect">
              <a:avLst/>
            </a:pr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25" name="Freeform 26"/>
            <p:cNvSpPr>
              <a:spLocks noEditPoints="1"/>
            </p:cNvSpPr>
            <p:nvPr userDrawn="1"/>
          </p:nvSpPr>
          <p:spPr bwMode="auto">
            <a:xfrm>
              <a:off x="3251" y="2206"/>
              <a:ext cx="96" cy="112"/>
            </a:xfrm>
            <a:custGeom>
              <a:avLst/>
              <a:gdLst>
                <a:gd name="T0" fmla="*/ 64 w 64"/>
                <a:gd name="T1" fmla="*/ 57 h 74"/>
                <a:gd name="T2" fmla="*/ 42 w 64"/>
                <a:gd name="T3" fmla="*/ 74 h 74"/>
                <a:gd name="T4" fmla="*/ 22 w 64"/>
                <a:gd name="T5" fmla="*/ 74 h 74"/>
                <a:gd name="T6" fmla="*/ 7 w 64"/>
                <a:gd name="T7" fmla="*/ 71 h 74"/>
                <a:gd name="T8" fmla="*/ 0 w 64"/>
                <a:gd name="T9" fmla="*/ 58 h 74"/>
                <a:gd name="T10" fmla="*/ 0 w 64"/>
                <a:gd name="T11" fmla="*/ 17 h 74"/>
                <a:gd name="T12" fmla="*/ 7 w 64"/>
                <a:gd name="T13" fmla="*/ 4 h 74"/>
                <a:gd name="T14" fmla="*/ 22 w 64"/>
                <a:gd name="T15" fmla="*/ 0 h 74"/>
                <a:gd name="T16" fmla="*/ 43 w 64"/>
                <a:gd name="T17" fmla="*/ 0 h 74"/>
                <a:gd name="T18" fmla="*/ 64 w 64"/>
                <a:gd name="T19" fmla="*/ 17 h 74"/>
                <a:gd name="T20" fmla="*/ 64 w 64"/>
                <a:gd name="T21" fmla="*/ 57 h 74"/>
                <a:gd name="T22" fmla="*/ 51 w 64"/>
                <a:gd name="T23" fmla="*/ 55 h 74"/>
                <a:gd name="T24" fmla="*/ 51 w 64"/>
                <a:gd name="T25" fmla="*/ 20 h 74"/>
                <a:gd name="T26" fmla="*/ 48 w 64"/>
                <a:gd name="T27" fmla="*/ 13 h 74"/>
                <a:gd name="T28" fmla="*/ 39 w 64"/>
                <a:gd name="T29" fmla="*/ 11 h 74"/>
                <a:gd name="T30" fmla="*/ 26 w 64"/>
                <a:gd name="T31" fmla="*/ 11 h 74"/>
                <a:gd name="T32" fmla="*/ 16 w 64"/>
                <a:gd name="T33" fmla="*/ 13 h 74"/>
                <a:gd name="T34" fmla="*/ 14 w 64"/>
                <a:gd name="T35" fmla="*/ 20 h 74"/>
                <a:gd name="T36" fmla="*/ 14 w 64"/>
                <a:gd name="T37" fmla="*/ 54 h 74"/>
                <a:gd name="T38" fmla="*/ 17 w 64"/>
                <a:gd name="T39" fmla="*/ 62 h 74"/>
                <a:gd name="T40" fmla="*/ 26 w 64"/>
                <a:gd name="T41" fmla="*/ 63 h 74"/>
                <a:gd name="T42" fmla="*/ 39 w 64"/>
                <a:gd name="T43" fmla="*/ 63 h 74"/>
                <a:gd name="T44" fmla="*/ 48 w 64"/>
                <a:gd name="T45" fmla="*/ 62 h 74"/>
                <a:gd name="T46" fmla="*/ 51 w 64"/>
                <a:gd name="T47" fmla="*/ 5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74">
                  <a:moveTo>
                    <a:pt x="64" y="57"/>
                  </a:moveTo>
                  <a:cubicBezTo>
                    <a:pt x="64" y="69"/>
                    <a:pt x="57" y="74"/>
                    <a:pt x="4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15" y="74"/>
                    <a:pt x="10" y="73"/>
                    <a:pt x="7" y="71"/>
                  </a:cubicBezTo>
                  <a:cubicBezTo>
                    <a:pt x="2" y="68"/>
                    <a:pt x="0" y="63"/>
                    <a:pt x="0" y="5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2"/>
                    <a:pt x="3" y="7"/>
                    <a:pt x="7" y="4"/>
                  </a:cubicBezTo>
                  <a:cubicBezTo>
                    <a:pt x="10" y="2"/>
                    <a:pt x="15" y="0"/>
                    <a:pt x="2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7" y="0"/>
                    <a:pt x="64" y="6"/>
                    <a:pt x="64" y="17"/>
                  </a:cubicBezTo>
                  <a:lnTo>
                    <a:pt x="64" y="57"/>
                  </a:lnTo>
                  <a:close/>
                  <a:moveTo>
                    <a:pt x="51" y="55"/>
                  </a:moveTo>
                  <a:cubicBezTo>
                    <a:pt x="51" y="20"/>
                    <a:pt x="51" y="20"/>
                    <a:pt x="51" y="20"/>
                  </a:cubicBezTo>
                  <a:cubicBezTo>
                    <a:pt x="51" y="17"/>
                    <a:pt x="50" y="14"/>
                    <a:pt x="48" y="13"/>
                  </a:cubicBezTo>
                  <a:cubicBezTo>
                    <a:pt x="47" y="12"/>
                    <a:pt x="44" y="11"/>
                    <a:pt x="39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1" y="11"/>
                    <a:pt x="18" y="12"/>
                    <a:pt x="16" y="13"/>
                  </a:cubicBezTo>
                  <a:cubicBezTo>
                    <a:pt x="15" y="14"/>
                    <a:pt x="14" y="17"/>
                    <a:pt x="14" y="20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8"/>
                    <a:pt x="15" y="60"/>
                    <a:pt x="17" y="62"/>
                  </a:cubicBezTo>
                  <a:cubicBezTo>
                    <a:pt x="18" y="63"/>
                    <a:pt x="21" y="63"/>
                    <a:pt x="26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4" y="63"/>
                    <a:pt x="46" y="63"/>
                    <a:pt x="48" y="62"/>
                  </a:cubicBezTo>
                  <a:cubicBezTo>
                    <a:pt x="50" y="60"/>
                    <a:pt x="51" y="58"/>
                    <a:pt x="51" y="55"/>
                  </a:cubicBez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26" name="Freeform 27"/>
            <p:cNvSpPr>
              <a:spLocks/>
            </p:cNvSpPr>
            <p:nvPr userDrawn="1"/>
          </p:nvSpPr>
          <p:spPr bwMode="auto">
            <a:xfrm>
              <a:off x="3379" y="2206"/>
              <a:ext cx="100" cy="113"/>
            </a:xfrm>
            <a:custGeom>
              <a:avLst/>
              <a:gdLst>
                <a:gd name="T0" fmla="*/ 66 w 66"/>
                <a:gd name="T1" fmla="*/ 65 h 75"/>
                <a:gd name="T2" fmla="*/ 63 w 66"/>
                <a:gd name="T3" fmla="*/ 72 h 75"/>
                <a:gd name="T4" fmla="*/ 55 w 66"/>
                <a:gd name="T5" fmla="*/ 75 h 75"/>
                <a:gd name="T6" fmla="*/ 47 w 66"/>
                <a:gd name="T7" fmla="*/ 73 h 75"/>
                <a:gd name="T8" fmla="*/ 43 w 66"/>
                <a:gd name="T9" fmla="*/ 67 h 75"/>
                <a:gd name="T10" fmla="*/ 13 w 66"/>
                <a:gd name="T11" fmla="*/ 15 h 75"/>
                <a:gd name="T12" fmla="*/ 13 w 66"/>
                <a:gd name="T13" fmla="*/ 74 h 75"/>
                <a:gd name="T14" fmla="*/ 0 w 66"/>
                <a:gd name="T15" fmla="*/ 74 h 75"/>
                <a:gd name="T16" fmla="*/ 0 w 66"/>
                <a:gd name="T17" fmla="*/ 11 h 75"/>
                <a:gd name="T18" fmla="*/ 11 w 66"/>
                <a:gd name="T19" fmla="*/ 0 h 75"/>
                <a:gd name="T20" fmla="*/ 18 w 66"/>
                <a:gd name="T21" fmla="*/ 3 h 75"/>
                <a:gd name="T22" fmla="*/ 22 w 66"/>
                <a:gd name="T23" fmla="*/ 9 h 75"/>
                <a:gd name="T24" fmla="*/ 53 w 66"/>
                <a:gd name="T25" fmla="*/ 61 h 75"/>
                <a:gd name="T26" fmla="*/ 53 w 66"/>
                <a:gd name="T27" fmla="*/ 1 h 75"/>
                <a:gd name="T28" fmla="*/ 66 w 66"/>
                <a:gd name="T29" fmla="*/ 1 h 75"/>
                <a:gd name="T30" fmla="*/ 66 w 66"/>
                <a:gd name="T31" fmla="*/ 6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75">
                  <a:moveTo>
                    <a:pt x="66" y="65"/>
                  </a:moveTo>
                  <a:cubicBezTo>
                    <a:pt x="66" y="68"/>
                    <a:pt x="65" y="70"/>
                    <a:pt x="63" y="72"/>
                  </a:cubicBezTo>
                  <a:cubicBezTo>
                    <a:pt x="61" y="74"/>
                    <a:pt x="58" y="75"/>
                    <a:pt x="55" y="75"/>
                  </a:cubicBezTo>
                  <a:cubicBezTo>
                    <a:pt x="52" y="75"/>
                    <a:pt x="49" y="75"/>
                    <a:pt x="47" y="73"/>
                  </a:cubicBezTo>
                  <a:cubicBezTo>
                    <a:pt x="47" y="72"/>
                    <a:pt x="45" y="70"/>
                    <a:pt x="43" y="67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4" y="0"/>
                    <a:pt x="11" y="0"/>
                  </a:cubicBezTo>
                  <a:cubicBezTo>
                    <a:pt x="14" y="0"/>
                    <a:pt x="16" y="1"/>
                    <a:pt x="18" y="3"/>
                  </a:cubicBezTo>
                  <a:cubicBezTo>
                    <a:pt x="19" y="3"/>
                    <a:pt x="20" y="5"/>
                    <a:pt x="22" y="9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6" y="1"/>
                    <a:pt x="66" y="1"/>
                    <a:pt x="66" y="1"/>
                  </a:cubicBezTo>
                  <a:lnTo>
                    <a:pt x="66" y="65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27" name="Freeform 28"/>
            <p:cNvSpPr>
              <a:spLocks noEditPoints="1"/>
            </p:cNvSpPr>
            <p:nvPr userDrawn="1"/>
          </p:nvSpPr>
          <p:spPr bwMode="auto">
            <a:xfrm>
              <a:off x="3498" y="2206"/>
              <a:ext cx="121" cy="112"/>
            </a:xfrm>
            <a:custGeom>
              <a:avLst/>
              <a:gdLst>
                <a:gd name="T0" fmla="*/ 80 w 80"/>
                <a:gd name="T1" fmla="*/ 74 h 74"/>
                <a:gd name="T2" fmla="*/ 66 w 80"/>
                <a:gd name="T3" fmla="*/ 74 h 74"/>
                <a:gd name="T4" fmla="*/ 58 w 80"/>
                <a:gd name="T5" fmla="*/ 56 h 74"/>
                <a:gd name="T6" fmla="*/ 22 w 80"/>
                <a:gd name="T7" fmla="*/ 56 h 74"/>
                <a:gd name="T8" fmla="*/ 14 w 80"/>
                <a:gd name="T9" fmla="*/ 74 h 74"/>
                <a:gd name="T10" fmla="*/ 0 w 80"/>
                <a:gd name="T11" fmla="*/ 74 h 74"/>
                <a:gd name="T12" fmla="*/ 29 w 80"/>
                <a:gd name="T13" fmla="*/ 7 h 74"/>
                <a:gd name="T14" fmla="*/ 40 w 80"/>
                <a:gd name="T15" fmla="*/ 0 h 74"/>
                <a:gd name="T16" fmla="*/ 50 w 80"/>
                <a:gd name="T17" fmla="*/ 7 h 74"/>
                <a:gd name="T18" fmla="*/ 80 w 80"/>
                <a:gd name="T19" fmla="*/ 74 h 74"/>
                <a:gd name="T20" fmla="*/ 54 w 80"/>
                <a:gd name="T21" fmla="*/ 46 h 74"/>
                <a:gd name="T22" fmla="*/ 39 w 80"/>
                <a:gd name="T23" fmla="*/ 13 h 74"/>
                <a:gd name="T24" fmla="*/ 26 w 80"/>
                <a:gd name="T25" fmla="*/ 46 h 74"/>
                <a:gd name="T26" fmla="*/ 54 w 80"/>
                <a:gd name="T27" fmla="*/ 4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74">
                  <a:moveTo>
                    <a:pt x="80" y="74"/>
                  </a:moveTo>
                  <a:cubicBezTo>
                    <a:pt x="66" y="74"/>
                    <a:pt x="66" y="74"/>
                    <a:pt x="66" y="7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1" y="3"/>
                    <a:pt x="35" y="0"/>
                    <a:pt x="40" y="0"/>
                  </a:cubicBezTo>
                  <a:cubicBezTo>
                    <a:pt x="45" y="0"/>
                    <a:pt x="48" y="3"/>
                    <a:pt x="50" y="7"/>
                  </a:cubicBezTo>
                  <a:lnTo>
                    <a:pt x="80" y="74"/>
                  </a:lnTo>
                  <a:close/>
                  <a:moveTo>
                    <a:pt x="54" y="46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26" y="46"/>
                    <a:pt x="26" y="46"/>
                    <a:pt x="26" y="46"/>
                  </a:cubicBezTo>
                  <a:lnTo>
                    <a:pt x="54" y="46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28" name="Freeform 29"/>
            <p:cNvSpPr>
              <a:spLocks/>
            </p:cNvSpPr>
            <p:nvPr userDrawn="1"/>
          </p:nvSpPr>
          <p:spPr bwMode="auto">
            <a:xfrm>
              <a:off x="3638" y="2206"/>
              <a:ext cx="89" cy="112"/>
            </a:xfrm>
            <a:custGeom>
              <a:avLst/>
              <a:gdLst>
                <a:gd name="T0" fmla="*/ 59 w 59"/>
                <a:gd name="T1" fmla="*/ 74 h 74"/>
                <a:gd name="T2" fmla="*/ 24 w 59"/>
                <a:gd name="T3" fmla="*/ 74 h 74"/>
                <a:gd name="T4" fmla="*/ 6 w 59"/>
                <a:gd name="T5" fmla="*/ 70 h 74"/>
                <a:gd name="T6" fmla="*/ 0 w 59"/>
                <a:gd name="T7" fmla="*/ 56 h 74"/>
                <a:gd name="T8" fmla="*/ 0 w 59"/>
                <a:gd name="T9" fmla="*/ 0 h 74"/>
                <a:gd name="T10" fmla="*/ 13 w 59"/>
                <a:gd name="T11" fmla="*/ 0 h 74"/>
                <a:gd name="T12" fmla="*/ 13 w 59"/>
                <a:gd name="T13" fmla="*/ 54 h 74"/>
                <a:gd name="T14" fmla="*/ 16 w 59"/>
                <a:gd name="T15" fmla="*/ 62 h 74"/>
                <a:gd name="T16" fmla="*/ 27 w 59"/>
                <a:gd name="T17" fmla="*/ 64 h 74"/>
                <a:gd name="T18" fmla="*/ 59 w 59"/>
                <a:gd name="T19" fmla="*/ 64 h 74"/>
                <a:gd name="T20" fmla="*/ 59 w 59"/>
                <a:gd name="T2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74">
                  <a:moveTo>
                    <a:pt x="59" y="74"/>
                  </a:moveTo>
                  <a:cubicBezTo>
                    <a:pt x="24" y="74"/>
                    <a:pt x="24" y="74"/>
                    <a:pt x="24" y="74"/>
                  </a:cubicBezTo>
                  <a:cubicBezTo>
                    <a:pt x="16" y="74"/>
                    <a:pt x="10" y="73"/>
                    <a:pt x="6" y="70"/>
                  </a:cubicBezTo>
                  <a:cubicBezTo>
                    <a:pt x="2" y="68"/>
                    <a:pt x="0" y="63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8"/>
                    <a:pt x="14" y="60"/>
                    <a:pt x="16" y="62"/>
                  </a:cubicBezTo>
                  <a:cubicBezTo>
                    <a:pt x="18" y="63"/>
                    <a:pt x="22" y="64"/>
                    <a:pt x="27" y="64"/>
                  </a:cubicBezTo>
                  <a:cubicBezTo>
                    <a:pt x="59" y="64"/>
                    <a:pt x="59" y="64"/>
                    <a:pt x="59" y="64"/>
                  </a:cubicBezTo>
                  <a:lnTo>
                    <a:pt x="59" y="74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29" name="Freeform 30"/>
            <p:cNvSpPr>
              <a:spLocks noEditPoints="1"/>
            </p:cNvSpPr>
            <p:nvPr userDrawn="1"/>
          </p:nvSpPr>
          <p:spPr bwMode="auto">
            <a:xfrm>
              <a:off x="2023" y="2467"/>
              <a:ext cx="100" cy="112"/>
            </a:xfrm>
            <a:custGeom>
              <a:avLst/>
              <a:gdLst>
                <a:gd name="T0" fmla="*/ 66 w 66"/>
                <a:gd name="T1" fmla="*/ 57 h 74"/>
                <a:gd name="T2" fmla="*/ 60 w 66"/>
                <a:gd name="T3" fmla="*/ 69 h 74"/>
                <a:gd name="T4" fmla="*/ 46 w 66"/>
                <a:gd name="T5" fmla="*/ 74 h 74"/>
                <a:gd name="T6" fmla="*/ 0 w 66"/>
                <a:gd name="T7" fmla="*/ 74 h 74"/>
                <a:gd name="T8" fmla="*/ 0 w 66"/>
                <a:gd name="T9" fmla="*/ 0 h 74"/>
                <a:gd name="T10" fmla="*/ 46 w 66"/>
                <a:gd name="T11" fmla="*/ 0 h 74"/>
                <a:gd name="T12" fmla="*/ 66 w 66"/>
                <a:gd name="T13" fmla="*/ 16 h 74"/>
                <a:gd name="T14" fmla="*/ 66 w 66"/>
                <a:gd name="T15" fmla="*/ 57 h 74"/>
                <a:gd name="T16" fmla="*/ 52 w 66"/>
                <a:gd name="T17" fmla="*/ 53 h 74"/>
                <a:gd name="T18" fmla="*/ 52 w 66"/>
                <a:gd name="T19" fmla="*/ 19 h 74"/>
                <a:gd name="T20" fmla="*/ 42 w 66"/>
                <a:gd name="T21" fmla="*/ 10 h 74"/>
                <a:gd name="T22" fmla="*/ 13 w 66"/>
                <a:gd name="T23" fmla="*/ 10 h 74"/>
                <a:gd name="T24" fmla="*/ 13 w 66"/>
                <a:gd name="T25" fmla="*/ 63 h 74"/>
                <a:gd name="T26" fmla="*/ 42 w 66"/>
                <a:gd name="T27" fmla="*/ 63 h 74"/>
                <a:gd name="T28" fmla="*/ 52 w 66"/>
                <a:gd name="T29" fmla="*/ 5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" h="74">
                  <a:moveTo>
                    <a:pt x="66" y="57"/>
                  </a:moveTo>
                  <a:cubicBezTo>
                    <a:pt x="66" y="62"/>
                    <a:pt x="64" y="66"/>
                    <a:pt x="60" y="69"/>
                  </a:cubicBezTo>
                  <a:cubicBezTo>
                    <a:pt x="57" y="72"/>
                    <a:pt x="52" y="74"/>
                    <a:pt x="46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9" y="0"/>
                    <a:pt x="66" y="5"/>
                    <a:pt x="66" y="16"/>
                  </a:cubicBezTo>
                  <a:lnTo>
                    <a:pt x="66" y="57"/>
                  </a:lnTo>
                  <a:close/>
                  <a:moveTo>
                    <a:pt x="52" y="53"/>
                  </a:moveTo>
                  <a:cubicBezTo>
                    <a:pt x="52" y="19"/>
                    <a:pt x="52" y="19"/>
                    <a:pt x="52" y="19"/>
                  </a:cubicBezTo>
                  <a:cubicBezTo>
                    <a:pt x="52" y="13"/>
                    <a:pt x="49" y="10"/>
                    <a:pt x="42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9" y="63"/>
                    <a:pt x="52" y="60"/>
                    <a:pt x="52" y="53"/>
                  </a:cubicBez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30" name="Freeform 31"/>
            <p:cNvSpPr>
              <a:spLocks/>
            </p:cNvSpPr>
            <p:nvPr userDrawn="1"/>
          </p:nvSpPr>
          <p:spPr bwMode="auto">
            <a:xfrm>
              <a:off x="2155" y="2467"/>
              <a:ext cx="89" cy="112"/>
            </a:xfrm>
            <a:custGeom>
              <a:avLst/>
              <a:gdLst>
                <a:gd name="T0" fmla="*/ 56 w 59"/>
                <a:gd name="T1" fmla="*/ 42 h 74"/>
                <a:gd name="T2" fmla="*/ 13 w 59"/>
                <a:gd name="T3" fmla="*/ 42 h 74"/>
                <a:gd name="T4" fmla="*/ 13 w 59"/>
                <a:gd name="T5" fmla="*/ 55 h 74"/>
                <a:gd name="T6" fmla="*/ 25 w 59"/>
                <a:gd name="T7" fmla="*/ 63 h 74"/>
                <a:gd name="T8" fmla="*/ 59 w 59"/>
                <a:gd name="T9" fmla="*/ 63 h 74"/>
                <a:gd name="T10" fmla="*/ 59 w 59"/>
                <a:gd name="T11" fmla="*/ 74 h 74"/>
                <a:gd name="T12" fmla="*/ 21 w 59"/>
                <a:gd name="T13" fmla="*/ 74 h 74"/>
                <a:gd name="T14" fmla="*/ 6 w 59"/>
                <a:gd name="T15" fmla="*/ 70 h 74"/>
                <a:gd name="T16" fmla="*/ 0 w 59"/>
                <a:gd name="T17" fmla="*/ 58 h 74"/>
                <a:gd name="T18" fmla="*/ 0 w 59"/>
                <a:gd name="T19" fmla="*/ 17 h 74"/>
                <a:gd name="T20" fmla="*/ 5 w 59"/>
                <a:gd name="T21" fmla="*/ 4 h 74"/>
                <a:gd name="T22" fmla="*/ 20 w 59"/>
                <a:gd name="T23" fmla="*/ 0 h 74"/>
                <a:gd name="T24" fmla="*/ 59 w 59"/>
                <a:gd name="T25" fmla="*/ 0 h 74"/>
                <a:gd name="T26" fmla="*/ 59 w 59"/>
                <a:gd name="T27" fmla="*/ 11 h 74"/>
                <a:gd name="T28" fmla="*/ 25 w 59"/>
                <a:gd name="T29" fmla="*/ 11 h 74"/>
                <a:gd name="T30" fmla="*/ 13 w 59"/>
                <a:gd name="T31" fmla="*/ 19 h 74"/>
                <a:gd name="T32" fmla="*/ 13 w 59"/>
                <a:gd name="T33" fmla="*/ 32 h 74"/>
                <a:gd name="T34" fmla="*/ 56 w 59"/>
                <a:gd name="T35" fmla="*/ 32 h 74"/>
                <a:gd name="T36" fmla="*/ 56 w 59"/>
                <a:gd name="T37" fmla="*/ 4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74">
                  <a:moveTo>
                    <a:pt x="56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60"/>
                    <a:pt x="17" y="63"/>
                    <a:pt x="25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15" y="74"/>
                    <a:pt x="9" y="73"/>
                    <a:pt x="6" y="70"/>
                  </a:cubicBezTo>
                  <a:cubicBezTo>
                    <a:pt x="2" y="67"/>
                    <a:pt x="0" y="63"/>
                    <a:pt x="0" y="5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9" y="1"/>
                    <a:pt x="14" y="0"/>
                    <a:pt x="2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7" y="11"/>
                    <a:pt x="13" y="14"/>
                    <a:pt x="13" y="19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56" y="32"/>
                    <a:pt x="56" y="32"/>
                    <a:pt x="56" y="32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31" name="Freeform 32"/>
            <p:cNvSpPr>
              <a:spLocks/>
            </p:cNvSpPr>
            <p:nvPr userDrawn="1"/>
          </p:nvSpPr>
          <p:spPr bwMode="auto">
            <a:xfrm>
              <a:off x="2351" y="2467"/>
              <a:ext cx="89" cy="112"/>
            </a:xfrm>
            <a:custGeom>
              <a:avLst/>
              <a:gdLst>
                <a:gd name="T0" fmla="*/ 59 w 59"/>
                <a:gd name="T1" fmla="*/ 74 h 74"/>
                <a:gd name="T2" fmla="*/ 24 w 59"/>
                <a:gd name="T3" fmla="*/ 74 h 74"/>
                <a:gd name="T4" fmla="*/ 6 w 59"/>
                <a:gd name="T5" fmla="*/ 70 h 74"/>
                <a:gd name="T6" fmla="*/ 0 w 59"/>
                <a:gd name="T7" fmla="*/ 56 h 74"/>
                <a:gd name="T8" fmla="*/ 0 w 59"/>
                <a:gd name="T9" fmla="*/ 0 h 74"/>
                <a:gd name="T10" fmla="*/ 13 w 59"/>
                <a:gd name="T11" fmla="*/ 0 h 74"/>
                <a:gd name="T12" fmla="*/ 13 w 59"/>
                <a:gd name="T13" fmla="*/ 54 h 74"/>
                <a:gd name="T14" fmla="*/ 17 w 59"/>
                <a:gd name="T15" fmla="*/ 61 h 74"/>
                <a:gd name="T16" fmla="*/ 27 w 59"/>
                <a:gd name="T17" fmla="*/ 63 h 74"/>
                <a:gd name="T18" fmla="*/ 59 w 59"/>
                <a:gd name="T19" fmla="*/ 63 h 74"/>
                <a:gd name="T20" fmla="*/ 59 w 59"/>
                <a:gd name="T2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74">
                  <a:moveTo>
                    <a:pt x="59" y="74"/>
                  </a:moveTo>
                  <a:cubicBezTo>
                    <a:pt x="24" y="74"/>
                    <a:pt x="24" y="74"/>
                    <a:pt x="24" y="74"/>
                  </a:cubicBezTo>
                  <a:cubicBezTo>
                    <a:pt x="16" y="74"/>
                    <a:pt x="10" y="73"/>
                    <a:pt x="6" y="70"/>
                  </a:cubicBezTo>
                  <a:cubicBezTo>
                    <a:pt x="2" y="67"/>
                    <a:pt x="0" y="63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7"/>
                    <a:pt x="14" y="60"/>
                    <a:pt x="17" y="61"/>
                  </a:cubicBezTo>
                  <a:cubicBezTo>
                    <a:pt x="18" y="63"/>
                    <a:pt x="22" y="63"/>
                    <a:pt x="27" y="63"/>
                  </a:cubicBezTo>
                  <a:cubicBezTo>
                    <a:pt x="59" y="63"/>
                    <a:pt x="59" y="63"/>
                    <a:pt x="59" y="63"/>
                  </a:cubicBezTo>
                  <a:lnTo>
                    <a:pt x="59" y="74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32" name="Freeform 33"/>
            <p:cNvSpPr>
              <a:spLocks/>
            </p:cNvSpPr>
            <p:nvPr userDrawn="1"/>
          </p:nvSpPr>
          <p:spPr bwMode="auto">
            <a:xfrm>
              <a:off x="2438" y="2450"/>
              <a:ext cx="20" cy="40"/>
            </a:xfrm>
            <a:custGeom>
              <a:avLst/>
              <a:gdLst>
                <a:gd name="T0" fmla="*/ 13 w 13"/>
                <a:gd name="T1" fmla="*/ 8 h 26"/>
                <a:gd name="T2" fmla="*/ 13 w 13"/>
                <a:gd name="T3" fmla="*/ 12 h 26"/>
                <a:gd name="T4" fmla="*/ 7 w 13"/>
                <a:gd name="T5" fmla="*/ 26 h 26"/>
                <a:gd name="T6" fmla="*/ 0 w 13"/>
                <a:gd name="T7" fmla="*/ 26 h 26"/>
                <a:gd name="T8" fmla="*/ 5 w 13"/>
                <a:gd name="T9" fmla="*/ 14 h 26"/>
                <a:gd name="T10" fmla="*/ 1 w 13"/>
                <a:gd name="T11" fmla="*/ 7 h 26"/>
                <a:gd name="T12" fmla="*/ 3 w 13"/>
                <a:gd name="T13" fmla="*/ 2 h 26"/>
                <a:gd name="T14" fmla="*/ 7 w 13"/>
                <a:gd name="T15" fmla="*/ 0 h 26"/>
                <a:gd name="T16" fmla="*/ 12 w 13"/>
                <a:gd name="T17" fmla="*/ 2 h 26"/>
                <a:gd name="T18" fmla="*/ 13 w 13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26">
                  <a:moveTo>
                    <a:pt x="13" y="8"/>
                  </a:moveTo>
                  <a:cubicBezTo>
                    <a:pt x="13" y="9"/>
                    <a:pt x="13" y="11"/>
                    <a:pt x="13" y="12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1"/>
                    <a:pt x="1" y="9"/>
                    <a:pt x="1" y="7"/>
                  </a:cubicBezTo>
                  <a:cubicBezTo>
                    <a:pt x="1" y="5"/>
                    <a:pt x="1" y="3"/>
                    <a:pt x="3" y="2"/>
                  </a:cubicBezTo>
                  <a:cubicBezTo>
                    <a:pt x="4" y="1"/>
                    <a:pt x="5" y="0"/>
                    <a:pt x="7" y="0"/>
                  </a:cubicBezTo>
                  <a:cubicBezTo>
                    <a:pt x="9" y="0"/>
                    <a:pt x="10" y="1"/>
                    <a:pt x="12" y="2"/>
                  </a:cubicBezTo>
                  <a:cubicBezTo>
                    <a:pt x="13" y="4"/>
                    <a:pt x="13" y="6"/>
                    <a:pt x="13" y="8"/>
                  </a:cubicBez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auto">
            <a:xfrm>
              <a:off x="2495" y="2467"/>
              <a:ext cx="20" cy="112"/>
            </a:xfrm>
            <a:prstGeom prst="rect">
              <a:avLst/>
            </a:pr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34" name="Freeform 35"/>
            <p:cNvSpPr>
              <a:spLocks/>
            </p:cNvSpPr>
            <p:nvPr userDrawn="1"/>
          </p:nvSpPr>
          <p:spPr bwMode="auto">
            <a:xfrm>
              <a:off x="2547" y="2467"/>
              <a:ext cx="99" cy="113"/>
            </a:xfrm>
            <a:custGeom>
              <a:avLst/>
              <a:gdLst>
                <a:gd name="T0" fmla="*/ 66 w 66"/>
                <a:gd name="T1" fmla="*/ 65 h 75"/>
                <a:gd name="T2" fmla="*/ 63 w 66"/>
                <a:gd name="T3" fmla="*/ 72 h 75"/>
                <a:gd name="T4" fmla="*/ 55 w 66"/>
                <a:gd name="T5" fmla="*/ 75 h 75"/>
                <a:gd name="T6" fmla="*/ 48 w 66"/>
                <a:gd name="T7" fmla="*/ 73 h 75"/>
                <a:gd name="T8" fmla="*/ 44 w 66"/>
                <a:gd name="T9" fmla="*/ 67 h 75"/>
                <a:gd name="T10" fmla="*/ 13 w 66"/>
                <a:gd name="T11" fmla="*/ 15 h 75"/>
                <a:gd name="T12" fmla="*/ 13 w 66"/>
                <a:gd name="T13" fmla="*/ 74 h 75"/>
                <a:gd name="T14" fmla="*/ 0 w 66"/>
                <a:gd name="T15" fmla="*/ 74 h 75"/>
                <a:gd name="T16" fmla="*/ 0 w 66"/>
                <a:gd name="T17" fmla="*/ 11 h 75"/>
                <a:gd name="T18" fmla="*/ 11 w 66"/>
                <a:gd name="T19" fmla="*/ 0 h 75"/>
                <a:gd name="T20" fmla="*/ 19 w 66"/>
                <a:gd name="T21" fmla="*/ 2 h 75"/>
                <a:gd name="T22" fmla="*/ 23 w 66"/>
                <a:gd name="T23" fmla="*/ 8 h 75"/>
                <a:gd name="T24" fmla="*/ 53 w 66"/>
                <a:gd name="T25" fmla="*/ 60 h 75"/>
                <a:gd name="T26" fmla="*/ 53 w 66"/>
                <a:gd name="T27" fmla="*/ 1 h 75"/>
                <a:gd name="T28" fmla="*/ 66 w 66"/>
                <a:gd name="T29" fmla="*/ 1 h 75"/>
                <a:gd name="T30" fmla="*/ 66 w 66"/>
                <a:gd name="T31" fmla="*/ 6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75">
                  <a:moveTo>
                    <a:pt x="66" y="65"/>
                  </a:moveTo>
                  <a:cubicBezTo>
                    <a:pt x="66" y="68"/>
                    <a:pt x="65" y="70"/>
                    <a:pt x="63" y="72"/>
                  </a:cubicBezTo>
                  <a:cubicBezTo>
                    <a:pt x="61" y="74"/>
                    <a:pt x="59" y="75"/>
                    <a:pt x="55" y="75"/>
                  </a:cubicBezTo>
                  <a:cubicBezTo>
                    <a:pt x="52" y="75"/>
                    <a:pt x="50" y="74"/>
                    <a:pt x="48" y="73"/>
                  </a:cubicBezTo>
                  <a:cubicBezTo>
                    <a:pt x="47" y="72"/>
                    <a:pt x="46" y="70"/>
                    <a:pt x="44" y="67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4" y="0"/>
                    <a:pt x="11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0" y="3"/>
                    <a:pt x="21" y="5"/>
                    <a:pt x="23" y="8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6" y="1"/>
                    <a:pt x="66" y="1"/>
                    <a:pt x="66" y="1"/>
                  </a:cubicBezTo>
                  <a:lnTo>
                    <a:pt x="66" y="65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35" name="Freeform 36"/>
            <p:cNvSpPr>
              <a:spLocks/>
            </p:cNvSpPr>
            <p:nvPr userDrawn="1"/>
          </p:nvSpPr>
          <p:spPr bwMode="auto">
            <a:xfrm>
              <a:off x="2678" y="2467"/>
              <a:ext cx="90" cy="112"/>
            </a:xfrm>
            <a:custGeom>
              <a:avLst/>
              <a:gdLst>
                <a:gd name="T0" fmla="*/ 60 w 60"/>
                <a:gd name="T1" fmla="*/ 42 h 74"/>
                <a:gd name="T2" fmla="*/ 14 w 60"/>
                <a:gd name="T3" fmla="*/ 42 h 74"/>
                <a:gd name="T4" fmla="*/ 14 w 60"/>
                <a:gd name="T5" fmla="*/ 74 h 74"/>
                <a:gd name="T6" fmla="*/ 0 w 60"/>
                <a:gd name="T7" fmla="*/ 74 h 74"/>
                <a:gd name="T8" fmla="*/ 0 w 60"/>
                <a:gd name="T9" fmla="*/ 15 h 74"/>
                <a:gd name="T10" fmla="*/ 6 w 60"/>
                <a:gd name="T11" fmla="*/ 3 h 74"/>
                <a:gd name="T12" fmla="*/ 21 w 60"/>
                <a:gd name="T13" fmla="*/ 0 h 74"/>
                <a:gd name="T14" fmla="*/ 60 w 60"/>
                <a:gd name="T15" fmla="*/ 0 h 74"/>
                <a:gd name="T16" fmla="*/ 60 w 60"/>
                <a:gd name="T17" fmla="*/ 11 h 74"/>
                <a:gd name="T18" fmla="*/ 25 w 60"/>
                <a:gd name="T19" fmla="*/ 11 h 74"/>
                <a:gd name="T20" fmla="*/ 14 w 60"/>
                <a:gd name="T21" fmla="*/ 18 h 74"/>
                <a:gd name="T22" fmla="*/ 14 w 60"/>
                <a:gd name="T23" fmla="*/ 32 h 74"/>
                <a:gd name="T24" fmla="*/ 60 w 60"/>
                <a:gd name="T25" fmla="*/ 32 h 74"/>
                <a:gd name="T26" fmla="*/ 60 w 60"/>
                <a:gd name="T27" fmla="*/ 4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74">
                  <a:moveTo>
                    <a:pt x="60" y="42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2" y="6"/>
                    <a:pt x="6" y="3"/>
                  </a:cubicBezTo>
                  <a:cubicBezTo>
                    <a:pt x="10" y="1"/>
                    <a:pt x="15" y="0"/>
                    <a:pt x="2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7" y="11"/>
                    <a:pt x="14" y="13"/>
                    <a:pt x="14" y="18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60" y="32"/>
                    <a:pt x="60" y="32"/>
                    <a:pt x="60" y="32"/>
                  </a:cubicBezTo>
                  <a:lnTo>
                    <a:pt x="60" y="42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36" name="Freeform 37"/>
            <p:cNvSpPr>
              <a:spLocks noEditPoints="1"/>
            </p:cNvSpPr>
            <p:nvPr userDrawn="1"/>
          </p:nvSpPr>
          <p:spPr bwMode="auto">
            <a:xfrm>
              <a:off x="2803" y="2467"/>
              <a:ext cx="97" cy="112"/>
            </a:xfrm>
            <a:custGeom>
              <a:avLst/>
              <a:gdLst>
                <a:gd name="T0" fmla="*/ 64 w 64"/>
                <a:gd name="T1" fmla="*/ 57 h 74"/>
                <a:gd name="T2" fmla="*/ 42 w 64"/>
                <a:gd name="T3" fmla="*/ 74 h 74"/>
                <a:gd name="T4" fmla="*/ 22 w 64"/>
                <a:gd name="T5" fmla="*/ 74 h 74"/>
                <a:gd name="T6" fmla="*/ 6 w 64"/>
                <a:gd name="T7" fmla="*/ 70 h 74"/>
                <a:gd name="T8" fmla="*/ 0 w 64"/>
                <a:gd name="T9" fmla="*/ 57 h 74"/>
                <a:gd name="T10" fmla="*/ 0 w 64"/>
                <a:gd name="T11" fmla="*/ 17 h 74"/>
                <a:gd name="T12" fmla="*/ 6 w 64"/>
                <a:gd name="T13" fmla="*/ 4 h 74"/>
                <a:gd name="T14" fmla="*/ 22 w 64"/>
                <a:gd name="T15" fmla="*/ 0 h 74"/>
                <a:gd name="T16" fmla="*/ 42 w 64"/>
                <a:gd name="T17" fmla="*/ 0 h 74"/>
                <a:gd name="T18" fmla="*/ 64 w 64"/>
                <a:gd name="T19" fmla="*/ 17 h 74"/>
                <a:gd name="T20" fmla="*/ 64 w 64"/>
                <a:gd name="T21" fmla="*/ 57 h 74"/>
                <a:gd name="T22" fmla="*/ 51 w 64"/>
                <a:gd name="T23" fmla="*/ 54 h 74"/>
                <a:gd name="T24" fmla="*/ 51 w 64"/>
                <a:gd name="T25" fmla="*/ 20 h 74"/>
                <a:gd name="T26" fmla="*/ 48 w 64"/>
                <a:gd name="T27" fmla="*/ 13 h 74"/>
                <a:gd name="T28" fmla="*/ 39 w 64"/>
                <a:gd name="T29" fmla="*/ 11 h 74"/>
                <a:gd name="T30" fmla="*/ 25 w 64"/>
                <a:gd name="T31" fmla="*/ 11 h 74"/>
                <a:gd name="T32" fmla="*/ 16 w 64"/>
                <a:gd name="T33" fmla="*/ 13 h 74"/>
                <a:gd name="T34" fmla="*/ 13 w 64"/>
                <a:gd name="T35" fmla="*/ 20 h 74"/>
                <a:gd name="T36" fmla="*/ 13 w 64"/>
                <a:gd name="T37" fmla="*/ 54 h 74"/>
                <a:gd name="T38" fmla="*/ 16 w 64"/>
                <a:gd name="T39" fmla="*/ 61 h 74"/>
                <a:gd name="T40" fmla="*/ 25 w 64"/>
                <a:gd name="T41" fmla="*/ 63 h 74"/>
                <a:gd name="T42" fmla="*/ 39 w 64"/>
                <a:gd name="T43" fmla="*/ 63 h 74"/>
                <a:gd name="T44" fmla="*/ 48 w 64"/>
                <a:gd name="T45" fmla="*/ 61 h 74"/>
                <a:gd name="T46" fmla="*/ 51 w 64"/>
                <a:gd name="T47" fmla="*/ 5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74">
                  <a:moveTo>
                    <a:pt x="64" y="57"/>
                  </a:moveTo>
                  <a:cubicBezTo>
                    <a:pt x="64" y="68"/>
                    <a:pt x="56" y="74"/>
                    <a:pt x="4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15" y="74"/>
                    <a:pt x="10" y="73"/>
                    <a:pt x="6" y="70"/>
                  </a:cubicBezTo>
                  <a:cubicBezTo>
                    <a:pt x="2" y="67"/>
                    <a:pt x="0" y="63"/>
                    <a:pt x="0" y="5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1"/>
                    <a:pt x="2" y="7"/>
                    <a:pt x="6" y="4"/>
                  </a:cubicBezTo>
                  <a:cubicBezTo>
                    <a:pt x="10" y="1"/>
                    <a:pt x="15" y="0"/>
                    <a:pt x="2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6" y="0"/>
                    <a:pt x="64" y="6"/>
                    <a:pt x="64" y="17"/>
                  </a:cubicBezTo>
                  <a:lnTo>
                    <a:pt x="64" y="57"/>
                  </a:lnTo>
                  <a:close/>
                  <a:moveTo>
                    <a:pt x="51" y="54"/>
                  </a:moveTo>
                  <a:cubicBezTo>
                    <a:pt x="51" y="20"/>
                    <a:pt x="51" y="20"/>
                    <a:pt x="51" y="20"/>
                  </a:cubicBezTo>
                  <a:cubicBezTo>
                    <a:pt x="51" y="16"/>
                    <a:pt x="50" y="14"/>
                    <a:pt x="48" y="13"/>
                  </a:cubicBezTo>
                  <a:cubicBezTo>
                    <a:pt x="46" y="11"/>
                    <a:pt x="43" y="11"/>
                    <a:pt x="39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1"/>
                    <a:pt x="18" y="11"/>
                    <a:pt x="16" y="13"/>
                  </a:cubicBezTo>
                  <a:cubicBezTo>
                    <a:pt x="14" y="14"/>
                    <a:pt x="13" y="16"/>
                    <a:pt x="13" y="2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7"/>
                    <a:pt x="14" y="60"/>
                    <a:pt x="16" y="61"/>
                  </a:cubicBezTo>
                  <a:cubicBezTo>
                    <a:pt x="18" y="62"/>
                    <a:pt x="21" y="63"/>
                    <a:pt x="25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3" y="63"/>
                    <a:pt x="46" y="62"/>
                    <a:pt x="48" y="61"/>
                  </a:cubicBezTo>
                  <a:cubicBezTo>
                    <a:pt x="50" y="60"/>
                    <a:pt x="51" y="58"/>
                    <a:pt x="51" y="54"/>
                  </a:cubicBez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37" name="Freeform 38"/>
            <p:cNvSpPr>
              <a:spLocks/>
            </p:cNvSpPr>
            <p:nvPr userDrawn="1"/>
          </p:nvSpPr>
          <p:spPr bwMode="auto">
            <a:xfrm>
              <a:off x="2931" y="2467"/>
              <a:ext cx="98" cy="112"/>
            </a:xfrm>
            <a:custGeom>
              <a:avLst/>
              <a:gdLst>
                <a:gd name="T0" fmla="*/ 65 w 65"/>
                <a:gd name="T1" fmla="*/ 74 h 74"/>
                <a:gd name="T2" fmla="*/ 48 w 65"/>
                <a:gd name="T3" fmla="*/ 74 h 74"/>
                <a:gd name="T4" fmla="*/ 16 w 65"/>
                <a:gd name="T5" fmla="*/ 45 h 74"/>
                <a:gd name="T6" fmla="*/ 14 w 65"/>
                <a:gd name="T7" fmla="*/ 41 h 74"/>
                <a:gd name="T8" fmla="*/ 23 w 65"/>
                <a:gd name="T9" fmla="*/ 35 h 74"/>
                <a:gd name="T10" fmla="*/ 42 w 65"/>
                <a:gd name="T11" fmla="*/ 34 h 74"/>
                <a:gd name="T12" fmla="*/ 52 w 65"/>
                <a:gd name="T13" fmla="*/ 27 h 74"/>
                <a:gd name="T14" fmla="*/ 52 w 65"/>
                <a:gd name="T15" fmla="*/ 19 h 74"/>
                <a:gd name="T16" fmla="*/ 41 w 65"/>
                <a:gd name="T17" fmla="*/ 11 h 74"/>
                <a:gd name="T18" fmla="*/ 13 w 65"/>
                <a:gd name="T19" fmla="*/ 11 h 74"/>
                <a:gd name="T20" fmla="*/ 13 w 65"/>
                <a:gd name="T21" fmla="*/ 74 h 74"/>
                <a:gd name="T22" fmla="*/ 0 w 65"/>
                <a:gd name="T23" fmla="*/ 74 h 74"/>
                <a:gd name="T24" fmla="*/ 0 w 65"/>
                <a:gd name="T25" fmla="*/ 0 h 74"/>
                <a:gd name="T26" fmla="*/ 45 w 65"/>
                <a:gd name="T27" fmla="*/ 0 h 74"/>
                <a:gd name="T28" fmla="*/ 65 w 65"/>
                <a:gd name="T29" fmla="*/ 16 h 74"/>
                <a:gd name="T30" fmla="*/ 65 w 65"/>
                <a:gd name="T31" fmla="*/ 29 h 74"/>
                <a:gd name="T32" fmla="*/ 60 w 65"/>
                <a:gd name="T33" fmla="*/ 40 h 74"/>
                <a:gd name="T34" fmla="*/ 46 w 65"/>
                <a:gd name="T35" fmla="*/ 44 h 74"/>
                <a:gd name="T36" fmla="*/ 31 w 65"/>
                <a:gd name="T37" fmla="*/ 44 h 74"/>
                <a:gd name="T38" fmla="*/ 65 w 65"/>
                <a:gd name="T3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74">
                  <a:moveTo>
                    <a:pt x="65" y="74"/>
                  </a:moveTo>
                  <a:cubicBezTo>
                    <a:pt x="48" y="74"/>
                    <a:pt x="48" y="74"/>
                    <a:pt x="48" y="7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5" y="45"/>
                    <a:pt x="14" y="43"/>
                    <a:pt x="14" y="41"/>
                  </a:cubicBezTo>
                  <a:cubicBezTo>
                    <a:pt x="14" y="37"/>
                    <a:pt x="17" y="35"/>
                    <a:pt x="23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8" y="34"/>
                    <a:pt x="52" y="32"/>
                    <a:pt x="52" y="27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3"/>
                    <a:pt x="48" y="11"/>
                    <a:pt x="4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8" y="0"/>
                    <a:pt x="65" y="5"/>
                    <a:pt x="65" y="1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33"/>
                    <a:pt x="63" y="37"/>
                    <a:pt x="60" y="40"/>
                  </a:cubicBezTo>
                  <a:cubicBezTo>
                    <a:pt x="56" y="42"/>
                    <a:pt x="51" y="44"/>
                    <a:pt x="46" y="44"/>
                  </a:cubicBezTo>
                  <a:cubicBezTo>
                    <a:pt x="31" y="44"/>
                    <a:pt x="31" y="44"/>
                    <a:pt x="31" y="44"/>
                  </a:cubicBezTo>
                  <a:lnTo>
                    <a:pt x="65" y="74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38" name="Freeform 39"/>
            <p:cNvSpPr>
              <a:spLocks/>
            </p:cNvSpPr>
            <p:nvPr userDrawn="1"/>
          </p:nvSpPr>
          <p:spPr bwMode="auto">
            <a:xfrm>
              <a:off x="3058" y="2467"/>
              <a:ext cx="137" cy="115"/>
            </a:xfrm>
            <a:custGeom>
              <a:avLst/>
              <a:gdLst>
                <a:gd name="T0" fmla="*/ 91 w 91"/>
                <a:gd name="T1" fmla="*/ 74 h 76"/>
                <a:gd name="T2" fmla="*/ 79 w 91"/>
                <a:gd name="T3" fmla="*/ 74 h 76"/>
                <a:gd name="T4" fmla="*/ 79 w 91"/>
                <a:gd name="T5" fmla="*/ 16 h 76"/>
                <a:gd name="T6" fmla="*/ 55 w 91"/>
                <a:gd name="T7" fmla="*/ 68 h 76"/>
                <a:gd name="T8" fmla="*/ 46 w 91"/>
                <a:gd name="T9" fmla="*/ 76 h 76"/>
                <a:gd name="T10" fmla="*/ 40 w 91"/>
                <a:gd name="T11" fmla="*/ 73 h 76"/>
                <a:gd name="T12" fmla="*/ 37 w 91"/>
                <a:gd name="T13" fmla="*/ 68 h 76"/>
                <a:gd name="T14" fmla="*/ 13 w 91"/>
                <a:gd name="T15" fmla="*/ 16 h 76"/>
                <a:gd name="T16" fmla="*/ 13 w 91"/>
                <a:gd name="T17" fmla="*/ 74 h 76"/>
                <a:gd name="T18" fmla="*/ 0 w 91"/>
                <a:gd name="T19" fmla="*/ 74 h 76"/>
                <a:gd name="T20" fmla="*/ 0 w 91"/>
                <a:gd name="T21" fmla="*/ 10 h 76"/>
                <a:gd name="T22" fmla="*/ 3 w 91"/>
                <a:gd name="T23" fmla="*/ 3 h 76"/>
                <a:gd name="T24" fmla="*/ 12 w 91"/>
                <a:gd name="T25" fmla="*/ 0 h 76"/>
                <a:gd name="T26" fmla="*/ 23 w 91"/>
                <a:gd name="T27" fmla="*/ 7 h 76"/>
                <a:gd name="T28" fmla="*/ 46 w 91"/>
                <a:gd name="T29" fmla="*/ 59 h 76"/>
                <a:gd name="T30" fmla="*/ 69 w 91"/>
                <a:gd name="T31" fmla="*/ 7 h 76"/>
                <a:gd name="T32" fmla="*/ 80 w 91"/>
                <a:gd name="T33" fmla="*/ 0 h 76"/>
                <a:gd name="T34" fmla="*/ 89 w 91"/>
                <a:gd name="T35" fmla="*/ 3 h 76"/>
                <a:gd name="T36" fmla="*/ 91 w 91"/>
                <a:gd name="T37" fmla="*/ 10 h 76"/>
                <a:gd name="T38" fmla="*/ 91 w 91"/>
                <a:gd name="T39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76">
                  <a:moveTo>
                    <a:pt x="91" y="74"/>
                  </a:moveTo>
                  <a:cubicBezTo>
                    <a:pt x="79" y="74"/>
                    <a:pt x="79" y="74"/>
                    <a:pt x="79" y="7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3" y="73"/>
                    <a:pt x="50" y="76"/>
                    <a:pt x="46" y="76"/>
                  </a:cubicBezTo>
                  <a:cubicBezTo>
                    <a:pt x="43" y="76"/>
                    <a:pt x="41" y="75"/>
                    <a:pt x="40" y="73"/>
                  </a:cubicBezTo>
                  <a:cubicBezTo>
                    <a:pt x="39" y="72"/>
                    <a:pt x="38" y="71"/>
                    <a:pt x="37" y="6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7" y="0"/>
                    <a:pt x="21" y="2"/>
                    <a:pt x="23" y="7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1" y="2"/>
                    <a:pt x="75" y="0"/>
                    <a:pt x="80" y="0"/>
                  </a:cubicBezTo>
                  <a:cubicBezTo>
                    <a:pt x="84" y="0"/>
                    <a:pt x="87" y="1"/>
                    <a:pt x="89" y="3"/>
                  </a:cubicBezTo>
                  <a:cubicBezTo>
                    <a:pt x="90" y="5"/>
                    <a:pt x="91" y="7"/>
                    <a:pt x="91" y="10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39" name="Freeform 40"/>
            <p:cNvSpPr>
              <a:spLocks noEditPoints="1"/>
            </p:cNvSpPr>
            <p:nvPr userDrawn="1"/>
          </p:nvSpPr>
          <p:spPr bwMode="auto">
            <a:xfrm>
              <a:off x="3216" y="2467"/>
              <a:ext cx="121" cy="112"/>
            </a:xfrm>
            <a:custGeom>
              <a:avLst/>
              <a:gdLst>
                <a:gd name="T0" fmla="*/ 80 w 80"/>
                <a:gd name="T1" fmla="*/ 74 h 74"/>
                <a:gd name="T2" fmla="*/ 66 w 80"/>
                <a:gd name="T3" fmla="*/ 74 h 74"/>
                <a:gd name="T4" fmla="*/ 58 w 80"/>
                <a:gd name="T5" fmla="*/ 56 h 74"/>
                <a:gd name="T6" fmla="*/ 22 w 80"/>
                <a:gd name="T7" fmla="*/ 56 h 74"/>
                <a:gd name="T8" fmla="*/ 14 w 80"/>
                <a:gd name="T9" fmla="*/ 74 h 74"/>
                <a:gd name="T10" fmla="*/ 0 w 80"/>
                <a:gd name="T11" fmla="*/ 74 h 74"/>
                <a:gd name="T12" fmla="*/ 30 w 80"/>
                <a:gd name="T13" fmla="*/ 7 h 74"/>
                <a:gd name="T14" fmla="*/ 40 w 80"/>
                <a:gd name="T15" fmla="*/ 0 h 74"/>
                <a:gd name="T16" fmla="*/ 51 w 80"/>
                <a:gd name="T17" fmla="*/ 7 h 74"/>
                <a:gd name="T18" fmla="*/ 80 w 80"/>
                <a:gd name="T19" fmla="*/ 74 h 74"/>
                <a:gd name="T20" fmla="*/ 54 w 80"/>
                <a:gd name="T21" fmla="*/ 46 h 74"/>
                <a:gd name="T22" fmla="*/ 40 w 80"/>
                <a:gd name="T23" fmla="*/ 13 h 74"/>
                <a:gd name="T24" fmla="*/ 27 w 80"/>
                <a:gd name="T25" fmla="*/ 46 h 74"/>
                <a:gd name="T26" fmla="*/ 54 w 80"/>
                <a:gd name="T27" fmla="*/ 4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74">
                  <a:moveTo>
                    <a:pt x="80" y="74"/>
                  </a:moveTo>
                  <a:cubicBezTo>
                    <a:pt x="66" y="74"/>
                    <a:pt x="66" y="74"/>
                    <a:pt x="66" y="7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2" y="2"/>
                    <a:pt x="35" y="0"/>
                    <a:pt x="40" y="0"/>
                  </a:cubicBezTo>
                  <a:cubicBezTo>
                    <a:pt x="45" y="0"/>
                    <a:pt x="49" y="2"/>
                    <a:pt x="51" y="7"/>
                  </a:cubicBezTo>
                  <a:lnTo>
                    <a:pt x="80" y="74"/>
                  </a:lnTo>
                  <a:close/>
                  <a:moveTo>
                    <a:pt x="54" y="46"/>
                  </a:moveTo>
                  <a:cubicBezTo>
                    <a:pt x="40" y="13"/>
                    <a:pt x="40" y="13"/>
                    <a:pt x="40" y="13"/>
                  </a:cubicBezTo>
                  <a:cubicBezTo>
                    <a:pt x="27" y="46"/>
                    <a:pt x="27" y="46"/>
                    <a:pt x="27" y="46"/>
                  </a:cubicBezTo>
                  <a:lnTo>
                    <a:pt x="54" y="46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40" name="Freeform 41"/>
            <p:cNvSpPr>
              <a:spLocks/>
            </p:cNvSpPr>
            <p:nvPr userDrawn="1"/>
          </p:nvSpPr>
          <p:spPr bwMode="auto">
            <a:xfrm>
              <a:off x="3338" y="2467"/>
              <a:ext cx="88" cy="112"/>
            </a:xfrm>
            <a:custGeom>
              <a:avLst/>
              <a:gdLst>
                <a:gd name="T0" fmla="*/ 88 w 88"/>
                <a:gd name="T1" fmla="*/ 15 h 112"/>
                <a:gd name="T2" fmla="*/ 55 w 88"/>
                <a:gd name="T3" fmla="*/ 15 h 112"/>
                <a:gd name="T4" fmla="*/ 55 w 88"/>
                <a:gd name="T5" fmla="*/ 112 h 112"/>
                <a:gd name="T6" fmla="*/ 35 w 88"/>
                <a:gd name="T7" fmla="*/ 112 h 112"/>
                <a:gd name="T8" fmla="*/ 35 w 88"/>
                <a:gd name="T9" fmla="*/ 15 h 112"/>
                <a:gd name="T10" fmla="*/ 0 w 88"/>
                <a:gd name="T11" fmla="*/ 15 h 112"/>
                <a:gd name="T12" fmla="*/ 0 w 88"/>
                <a:gd name="T13" fmla="*/ 0 h 112"/>
                <a:gd name="T14" fmla="*/ 88 w 88"/>
                <a:gd name="T15" fmla="*/ 0 h 112"/>
                <a:gd name="T16" fmla="*/ 88 w 88"/>
                <a:gd name="T17" fmla="*/ 1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12">
                  <a:moveTo>
                    <a:pt x="88" y="15"/>
                  </a:moveTo>
                  <a:lnTo>
                    <a:pt x="55" y="15"/>
                  </a:lnTo>
                  <a:lnTo>
                    <a:pt x="55" y="112"/>
                  </a:lnTo>
                  <a:lnTo>
                    <a:pt x="35" y="112"/>
                  </a:lnTo>
                  <a:lnTo>
                    <a:pt x="35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15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41" name="Rectangle 42"/>
            <p:cNvSpPr>
              <a:spLocks noChangeArrowheads="1"/>
            </p:cNvSpPr>
            <p:nvPr userDrawn="1"/>
          </p:nvSpPr>
          <p:spPr bwMode="auto">
            <a:xfrm>
              <a:off x="3448" y="2467"/>
              <a:ext cx="22" cy="112"/>
            </a:xfrm>
            <a:prstGeom prst="rect">
              <a:avLst/>
            </a:pr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42" name="Freeform 43"/>
            <p:cNvSpPr>
              <a:spLocks noEditPoints="1"/>
            </p:cNvSpPr>
            <p:nvPr userDrawn="1"/>
          </p:nvSpPr>
          <p:spPr bwMode="auto">
            <a:xfrm>
              <a:off x="3501" y="2467"/>
              <a:ext cx="97" cy="112"/>
            </a:xfrm>
            <a:custGeom>
              <a:avLst/>
              <a:gdLst>
                <a:gd name="T0" fmla="*/ 64 w 64"/>
                <a:gd name="T1" fmla="*/ 57 h 74"/>
                <a:gd name="T2" fmla="*/ 42 w 64"/>
                <a:gd name="T3" fmla="*/ 74 h 74"/>
                <a:gd name="T4" fmla="*/ 22 w 64"/>
                <a:gd name="T5" fmla="*/ 74 h 74"/>
                <a:gd name="T6" fmla="*/ 6 w 64"/>
                <a:gd name="T7" fmla="*/ 70 h 74"/>
                <a:gd name="T8" fmla="*/ 0 w 64"/>
                <a:gd name="T9" fmla="*/ 57 h 74"/>
                <a:gd name="T10" fmla="*/ 0 w 64"/>
                <a:gd name="T11" fmla="*/ 17 h 74"/>
                <a:gd name="T12" fmla="*/ 6 w 64"/>
                <a:gd name="T13" fmla="*/ 4 h 74"/>
                <a:gd name="T14" fmla="*/ 22 w 64"/>
                <a:gd name="T15" fmla="*/ 0 h 74"/>
                <a:gd name="T16" fmla="*/ 42 w 64"/>
                <a:gd name="T17" fmla="*/ 0 h 74"/>
                <a:gd name="T18" fmla="*/ 64 w 64"/>
                <a:gd name="T19" fmla="*/ 17 h 74"/>
                <a:gd name="T20" fmla="*/ 64 w 64"/>
                <a:gd name="T21" fmla="*/ 57 h 74"/>
                <a:gd name="T22" fmla="*/ 51 w 64"/>
                <a:gd name="T23" fmla="*/ 54 h 74"/>
                <a:gd name="T24" fmla="*/ 51 w 64"/>
                <a:gd name="T25" fmla="*/ 20 h 74"/>
                <a:gd name="T26" fmla="*/ 48 w 64"/>
                <a:gd name="T27" fmla="*/ 13 h 74"/>
                <a:gd name="T28" fmla="*/ 39 w 64"/>
                <a:gd name="T29" fmla="*/ 11 h 74"/>
                <a:gd name="T30" fmla="*/ 25 w 64"/>
                <a:gd name="T31" fmla="*/ 11 h 74"/>
                <a:gd name="T32" fmla="*/ 16 w 64"/>
                <a:gd name="T33" fmla="*/ 13 h 74"/>
                <a:gd name="T34" fmla="*/ 13 w 64"/>
                <a:gd name="T35" fmla="*/ 20 h 74"/>
                <a:gd name="T36" fmla="*/ 13 w 64"/>
                <a:gd name="T37" fmla="*/ 54 h 74"/>
                <a:gd name="T38" fmla="*/ 16 w 64"/>
                <a:gd name="T39" fmla="*/ 61 h 74"/>
                <a:gd name="T40" fmla="*/ 25 w 64"/>
                <a:gd name="T41" fmla="*/ 63 h 74"/>
                <a:gd name="T42" fmla="*/ 39 w 64"/>
                <a:gd name="T43" fmla="*/ 63 h 74"/>
                <a:gd name="T44" fmla="*/ 48 w 64"/>
                <a:gd name="T45" fmla="*/ 61 h 74"/>
                <a:gd name="T46" fmla="*/ 51 w 64"/>
                <a:gd name="T47" fmla="*/ 5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74">
                  <a:moveTo>
                    <a:pt x="64" y="57"/>
                  </a:moveTo>
                  <a:cubicBezTo>
                    <a:pt x="64" y="68"/>
                    <a:pt x="56" y="74"/>
                    <a:pt x="4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15" y="74"/>
                    <a:pt x="9" y="73"/>
                    <a:pt x="6" y="70"/>
                  </a:cubicBezTo>
                  <a:cubicBezTo>
                    <a:pt x="2" y="67"/>
                    <a:pt x="0" y="63"/>
                    <a:pt x="0" y="5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1"/>
                    <a:pt x="2" y="7"/>
                    <a:pt x="6" y="4"/>
                  </a:cubicBezTo>
                  <a:cubicBezTo>
                    <a:pt x="10" y="1"/>
                    <a:pt x="15" y="0"/>
                    <a:pt x="2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6" y="0"/>
                    <a:pt x="64" y="6"/>
                    <a:pt x="64" y="17"/>
                  </a:cubicBezTo>
                  <a:lnTo>
                    <a:pt x="64" y="57"/>
                  </a:lnTo>
                  <a:close/>
                  <a:moveTo>
                    <a:pt x="51" y="54"/>
                  </a:moveTo>
                  <a:cubicBezTo>
                    <a:pt x="51" y="20"/>
                    <a:pt x="51" y="20"/>
                    <a:pt x="51" y="20"/>
                  </a:cubicBezTo>
                  <a:cubicBezTo>
                    <a:pt x="51" y="16"/>
                    <a:pt x="50" y="14"/>
                    <a:pt x="48" y="13"/>
                  </a:cubicBezTo>
                  <a:cubicBezTo>
                    <a:pt x="46" y="11"/>
                    <a:pt x="43" y="11"/>
                    <a:pt x="39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1"/>
                    <a:pt x="18" y="11"/>
                    <a:pt x="16" y="13"/>
                  </a:cubicBezTo>
                  <a:cubicBezTo>
                    <a:pt x="14" y="14"/>
                    <a:pt x="13" y="16"/>
                    <a:pt x="13" y="2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7"/>
                    <a:pt x="14" y="60"/>
                    <a:pt x="16" y="61"/>
                  </a:cubicBezTo>
                  <a:cubicBezTo>
                    <a:pt x="18" y="62"/>
                    <a:pt x="21" y="63"/>
                    <a:pt x="25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3" y="63"/>
                    <a:pt x="46" y="62"/>
                    <a:pt x="48" y="61"/>
                  </a:cubicBezTo>
                  <a:cubicBezTo>
                    <a:pt x="50" y="60"/>
                    <a:pt x="51" y="58"/>
                    <a:pt x="51" y="54"/>
                  </a:cubicBez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43" name="Freeform 44"/>
            <p:cNvSpPr>
              <a:spLocks/>
            </p:cNvSpPr>
            <p:nvPr userDrawn="1"/>
          </p:nvSpPr>
          <p:spPr bwMode="auto">
            <a:xfrm>
              <a:off x="3629" y="2467"/>
              <a:ext cx="100" cy="113"/>
            </a:xfrm>
            <a:custGeom>
              <a:avLst/>
              <a:gdLst>
                <a:gd name="T0" fmla="*/ 66 w 66"/>
                <a:gd name="T1" fmla="*/ 65 h 75"/>
                <a:gd name="T2" fmla="*/ 63 w 66"/>
                <a:gd name="T3" fmla="*/ 72 h 75"/>
                <a:gd name="T4" fmla="*/ 55 w 66"/>
                <a:gd name="T5" fmla="*/ 75 h 75"/>
                <a:gd name="T6" fmla="*/ 47 w 66"/>
                <a:gd name="T7" fmla="*/ 73 h 75"/>
                <a:gd name="T8" fmla="*/ 43 w 66"/>
                <a:gd name="T9" fmla="*/ 67 h 75"/>
                <a:gd name="T10" fmla="*/ 13 w 66"/>
                <a:gd name="T11" fmla="*/ 15 h 75"/>
                <a:gd name="T12" fmla="*/ 13 w 66"/>
                <a:gd name="T13" fmla="*/ 74 h 75"/>
                <a:gd name="T14" fmla="*/ 0 w 66"/>
                <a:gd name="T15" fmla="*/ 74 h 75"/>
                <a:gd name="T16" fmla="*/ 0 w 66"/>
                <a:gd name="T17" fmla="*/ 11 h 75"/>
                <a:gd name="T18" fmla="*/ 11 w 66"/>
                <a:gd name="T19" fmla="*/ 0 h 75"/>
                <a:gd name="T20" fmla="*/ 18 w 66"/>
                <a:gd name="T21" fmla="*/ 2 h 75"/>
                <a:gd name="T22" fmla="*/ 22 w 66"/>
                <a:gd name="T23" fmla="*/ 8 h 75"/>
                <a:gd name="T24" fmla="*/ 53 w 66"/>
                <a:gd name="T25" fmla="*/ 60 h 75"/>
                <a:gd name="T26" fmla="*/ 53 w 66"/>
                <a:gd name="T27" fmla="*/ 1 h 75"/>
                <a:gd name="T28" fmla="*/ 66 w 66"/>
                <a:gd name="T29" fmla="*/ 1 h 75"/>
                <a:gd name="T30" fmla="*/ 66 w 66"/>
                <a:gd name="T31" fmla="*/ 6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75">
                  <a:moveTo>
                    <a:pt x="66" y="65"/>
                  </a:moveTo>
                  <a:cubicBezTo>
                    <a:pt x="66" y="68"/>
                    <a:pt x="65" y="70"/>
                    <a:pt x="63" y="72"/>
                  </a:cubicBezTo>
                  <a:cubicBezTo>
                    <a:pt x="61" y="74"/>
                    <a:pt x="58" y="75"/>
                    <a:pt x="55" y="75"/>
                  </a:cubicBezTo>
                  <a:cubicBezTo>
                    <a:pt x="52" y="75"/>
                    <a:pt x="49" y="74"/>
                    <a:pt x="47" y="73"/>
                  </a:cubicBezTo>
                  <a:cubicBezTo>
                    <a:pt x="47" y="72"/>
                    <a:pt x="45" y="70"/>
                    <a:pt x="43" y="67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4" y="0"/>
                    <a:pt x="11" y="0"/>
                  </a:cubicBezTo>
                  <a:cubicBezTo>
                    <a:pt x="14" y="0"/>
                    <a:pt x="17" y="1"/>
                    <a:pt x="18" y="2"/>
                  </a:cubicBezTo>
                  <a:cubicBezTo>
                    <a:pt x="19" y="3"/>
                    <a:pt x="21" y="5"/>
                    <a:pt x="22" y="8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66" y="1"/>
                    <a:pt x="66" y="1"/>
                    <a:pt x="66" y="1"/>
                  </a:cubicBezTo>
                  <a:lnTo>
                    <a:pt x="66" y="65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44" name="Freeform 45"/>
            <p:cNvSpPr>
              <a:spLocks/>
            </p:cNvSpPr>
            <p:nvPr userDrawn="1"/>
          </p:nvSpPr>
          <p:spPr bwMode="auto">
            <a:xfrm>
              <a:off x="2023" y="2726"/>
              <a:ext cx="98" cy="114"/>
            </a:xfrm>
            <a:custGeom>
              <a:avLst/>
              <a:gdLst>
                <a:gd name="T0" fmla="*/ 65 w 65"/>
                <a:gd name="T1" fmla="*/ 57 h 75"/>
                <a:gd name="T2" fmla="*/ 60 w 65"/>
                <a:gd name="T3" fmla="*/ 70 h 75"/>
                <a:gd name="T4" fmla="*/ 45 w 65"/>
                <a:gd name="T5" fmla="*/ 75 h 75"/>
                <a:gd name="T6" fmla="*/ 22 w 65"/>
                <a:gd name="T7" fmla="*/ 75 h 75"/>
                <a:gd name="T8" fmla="*/ 5 w 65"/>
                <a:gd name="T9" fmla="*/ 70 h 75"/>
                <a:gd name="T10" fmla="*/ 0 w 65"/>
                <a:gd name="T11" fmla="*/ 63 h 75"/>
                <a:gd name="T12" fmla="*/ 0 w 65"/>
                <a:gd name="T13" fmla="*/ 55 h 75"/>
                <a:gd name="T14" fmla="*/ 0 w 65"/>
                <a:gd name="T15" fmla="*/ 18 h 75"/>
                <a:gd name="T16" fmla="*/ 1 w 65"/>
                <a:gd name="T17" fmla="*/ 10 h 75"/>
                <a:gd name="T18" fmla="*/ 6 w 65"/>
                <a:gd name="T19" fmla="*/ 4 h 75"/>
                <a:gd name="T20" fmla="*/ 22 w 65"/>
                <a:gd name="T21" fmla="*/ 0 h 75"/>
                <a:gd name="T22" fmla="*/ 60 w 65"/>
                <a:gd name="T23" fmla="*/ 0 h 75"/>
                <a:gd name="T24" fmla="*/ 60 w 65"/>
                <a:gd name="T25" fmla="*/ 11 h 75"/>
                <a:gd name="T26" fmla="*/ 24 w 65"/>
                <a:gd name="T27" fmla="*/ 11 h 75"/>
                <a:gd name="T28" fmla="*/ 16 w 65"/>
                <a:gd name="T29" fmla="*/ 13 h 75"/>
                <a:gd name="T30" fmla="*/ 13 w 65"/>
                <a:gd name="T31" fmla="*/ 20 h 75"/>
                <a:gd name="T32" fmla="*/ 13 w 65"/>
                <a:gd name="T33" fmla="*/ 55 h 75"/>
                <a:gd name="T34" fmla="*/ 16 w 65"/>
                <a:gd name="T35" fmla="*/ 62 h 75"/>
                <a:gd name="T36" fmla="*/ 24 w 65"/>
                <a:gd name="T37" fmla="*/ 64 h 75"/>
                <a:gd name="T38" fmla="*/ 41 w 65"/>
                <a:gd name="T39" fmla="*/ 64 h 75"/>
                <a:gd name="T40" fmla="*/ 51 w 65"/>
                <a:gd name="T41" fmla="*/ 55 h 75"/>
                <a:gd name="T42" fmla="*/ 51 w 65"/>
                <a:gd name="T43" fmla="*/ 34 h 75"/>
                <a:gd name="T44" fmla="*/ 65 w 65"/>
                <a:gd name="T45" fmla="*/ 34 h 75"/>
                <a:gd name="T46" fmla="*/ 65 w 65"/>
                <a:gd name="T47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75">
                  <a:moveTo>
                    <a:pt x="65" y="57"/>
                  </a:moveTo>
                  <a:cubicBezTo>
                    <a:pt x="65" y="62"/>
                    <a:pt x="63" y="67"/>
                    <a:pt x="60" y="70"/>
                  </a:cubicBezTo>
                  <a:cubicBezTo>
                    <a:pt x="56" y="73"/>
                    <a:pt x="51" y="75"/>
                    <a:pt x="45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15" y="75"/>
                    <a:pt x="9" y="73"/>
                    <a:pt x="5" y="70"/>
                  </a:cubicBezTo>
                  <a:cubicBezTo>
                    <a:pt x="3" y="68"/>
                    <a:pt x="1" y="66"/>
                    <a:pt x="0" y="63"/>
                  </a:cubicBezTo>
                  <a:cubicBezTo>
                    <a:pt x="0" y="62"/>
                    <a:pt x="0" y="59"/>
                    <a:pt x="0" y="5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5"/>
                    <a:pt x="0" y="12"/>
                    <a:pt x="1" y="10"/>
                  </a:cubicBezTo>
                  <a:cubicBezTo>
                    <a:pt x="2" y="8"/>
                    <a:pt x="4" y="6"/>
                    <a:pt x="6" y="4"/>
                  </a:cubicBezTo>
                  <a:cubicBezTo>
                    <a:pt x="10" y="2"/>
                    <a:pt x="15" y="0"/>
                    <a:pt x="2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0" y="11"/>
                    <a:pt x="17" y="12"/>
                    <a:pt x="16" y="13"/>
                  </a:cubicBezTo>
                  <a:cubicBezTo>
                    <a:pt x="14" y="14"/>
                    <a:pt x="13" y="16"/>
                    <a:pt x="13" y="20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8"/>
                    <a:pt x="14" y="61"/>
                    <a:pt x="16" y="62"/>
                  </a:cubicBezTo>
                  <a:cubicBezTo>
                    <a:pt x="18" y="63"/>
                    <a:pt x="20" y="64"/>
                    <a:pt x="24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8" y="64"/>
                    <a:pt x="51" y="61"/>
                    <a:pt x="51" y="55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65" y="34"/>
                    <a:pt x="65" y="34"/>
                    <a:pt x="65" y="34"/>
                  </a:cubicBezTo>
                  <a:lnTo>
                    <a:pt x="65" y="57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45" name="Freeform 46"/>
            <p:cNvSpPr>
              <a:spLocks noEditPoints="1"/>
            </p:cNvSpPr>
            <p:nvPr userDrawn="1"/>
          </p:nvSpPr>
          <p:spPr bwMode="auto">
            <a:xfrm>
              <a:off x="2179" y="2698"/>
              <a:ext cx="89" cy="142"/>
            </a:xfrm>
            <a:custGeom>
              <a:avLst/>
              <a:gdLst>
                <a:gd name="T0" fmla="*/ 59 w 59"/>
                <a:gd name="T1" fmla="*/ 94 h 94"/>
                <a:gd name="T2" fmla="*/ 21 w 59"/>
                <a:gd name="T3" fmla="*/ 94 h 94"/>
                <a:gd name="T4" fmla="*/ 6 w 59"/>
                <a:gd name="T5" fmla="*/ 90 h 94"/>
                <a:gd name="T6" fmla="*/ 0 w 59"/>
                <a:gd name="T7" fmla="*/ 78 h 94"/>
                <a:gd name="T8" fmla="*/ 0 w 59"/>
                <a:gd name="T9" fmla="*/ 36 h 94"/>
                <a:gd name="T10" fmla="*/ 5 w 59"/>
                <a:gd name="T11" fmla="*/ 24 h 94"/>
                <a:gd name="T12" fmla="*/ 20 w 59"/>
                <a:gd name="T13" fmla="*/ 19 h 94"/>
                <a:gd name="T14" fmla="*/ 59 w 59"/>
                <a:gd name="T15" fmla="*/ 19 h 94"/>
                <a:gd name="T16" fmla="*/ 59 w 59"/>
                <a:gd name="T17" fmla="*/ 30 h 94"/>
                <a:gd name="T18" fmla="*/ 24 w 59"/>
                <a:gd name="T19" fmla="*/ 30 h 94"/>
                <a:gd name="T20" fmla="*/ 13 w 59"/>
                <a:gd name="T21" fmla="*/ 39 h 94"/>
                <a:gd name="T22" fmla="*/ 13 w 59"/>
                <a:gd name="T23" fmla="*/ 51 h 94"/>
                <a:gd name="T24" fmla="*/ 59 w 59"/>
                <a:gd name="T25" fmla="*/ 51 h 94"/>
                <a:gd name="T26" fmla="*/ 59 w 59"/>
                <a:gd name="T27" fmla="*/ 62 h 94"/>
                <a:gd name="T28" fmla="*/ 13 w 59"/>
                <a:gd name="T29" fmla="*/ 62 h 94"/>
                <a:gd name="T30" fmla="*/ 13 w 59"/>
                <a:gd name="T31" fmla="*/ 74 h 94"/>
                <a:gd name="T32" fmla="*/ 24 w 59"/>
                <a:gd name="T33" fmla="*/ 83 h 94"/>
                <a:gd name="T34" fmla="*/ 59 w 59"/>
                <a:gd name="T35" fmla="*/ 83 h 94"/>
                <a:gd name="T36" fmla="*/ 59 w 59"/>
                <a:gd name="T37" fmla="*/ 94 h 94"/>
                <a:gd name="T38" fmla="*/ 44 w 59"/>
                <a:gd name="T39" fmla="*/ 0 h 94"/>
                <a:gd name="T40" fmla="*/ 34 w 59"/>
                <a:gd name="T41" fmla="*/ 13 h 94"/>
                <a:gd name="T42" fmla="*/ 24 w 59"/>
                <a:gd name="T43" fmla="*/ 13 h 94"/>
                <a:gd name="T44" fmla="*/ 33 w 59"/>
                <a:gd name="T45" fmla="*/ 0 h 94"/>
                <a:gd name="T46" fmla="*/ 44 w 59"/>
                <a:gd name="T4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94">
                  <a:moveTo>
                    <a:pt x="59" y="94"/>
                  </a:moveTo>
                  <a:cubicBezTo>
                    <a:pt x="21" y="94"/>
                    <a:pt x="21" y="94"/>
                    <a:pt x="21" y="94"/>
                  </a:cubicBezTo>
                  <a:cubicBezTo>
                    <a:pt x="14" y="94"/>
                    <a:pt x="9" y="92"/>
                    <a:pt x="6" y="90"/>
                  </a:cubicBezTo>
                  <a:cubicBezTo>
                    <a:pt x="2" y="87"/>
                    <a:pt x="0" y="83"/>
                    <a:pt x="0" y="7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1"/>
                    <a:pt x="1" y="27"/>
                    <a:pt x="5" y="24"/>
                  </a:cubicBezTo>
                  <a:cubicBezTo>
                    <a:pt x="8" y="21"/>
                    <a:pt x="13" y="19"/>
                    <a:pt x="2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17" y="30"/>
                    <a:pt x="13" y="33"/>
                    <a:pt x="13" y="39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80"/>
                    <a:pt x="17" y="83"/>
                    <a:pt x="24" y="83"/>
                  </a:cubicBezTo>
                  <a:cubicBezTo>
                    <a:pt x="59" y="83"/>
                    <a:pt x="59" y="83"/>
                    <a:pt x="59" y="83"/>
                  </a:cubicBezTo>
                  <a:lnTo>
                    <a:pt x="59" y="94"/>
                  </a:lnTo>
                  <a:close/>
                  <a:moveTo>
                    <a:pt x="44" y="0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46" name="Freeform 47"/>
            <p:cNvSpPr>
              <a:spLocks noEditPoints="1"/>
            </p:cNvSpPr>
            <p:nvPr userDrawn="1"/>
          </p:nvSpPr>
          <p:spPr bwMode="auto">
            <a:xfrm>
              <a:off x="2322" y="2726"/>
              <a:ext cx="97" cy="114"/>
            </a:xfrm>
            <a:custGeom>
              <a:avLst/>
              <a:gdLst>
                <a:gd name="T0" fmla="*/ 64 w 64"/>
                <a:gd name="T1" fmla="*/ 58 h 75"/>
                <a:gd name="T2" fmla="*/ 42 w 64"/>
                <a:gd name="T3" fmla="*/ 75 h 75"/>
                <a:gd name="T4" fmla="*/ 22 w 64"/>
                <a:gd name="T5" fmla="*/ 75 h 75"/>
                <a:gd name="T6" fmla="*/ 7 w 64"/>
                <a:gd name="T7" fmla="*/ 71 h 75"/>
                <a:gd name="T8" fmla="*/ 0 w 64"/>
                <a:gd name="T9" fmla="*/ 58 h 75"/>
                <a:gd name="T10" fmla="*/ 0 w 64"/>
                <a:gd name="T11" fmla="*/ 17 h 75"/>
                <a:gd name="T12" fmla="*/ 7 w 64"/>
                <a:gd name="T13" fmla="*/ 4 h 75"/>
                <a:gd name="T14" fmla="*/ 22 w 64"/>
                <a:gd name="T15" fmla="*/ 0 h 75"/>
                <a:gd name="T16" fmla="*/ 43 w 64"/>
                <a:gd name="T17" fmla="*/ 0 h 75"/>
                <a:gd name="T18" fmla="*/ 64 w 64"/>
                <a:gd name="T19" fmla="*/ 17 h 75"/>
                <a:gd name="T20" fmla="*/ 64 w 64"/>
                <a:gd name="T21" fmla="*/ 58 h 75"/>
                <a:gd name="T22" fmla="*/ 51 w 64"/>
                <a:gd name="T23" fmla="*/ 55 h 75"/>
                <a:gd name="T24" fmla="*/ 51 w 64"/>
                <a:gd name="T25" fmla="*/ 21 h 75"/>
                <a:gd name="T26" fmla="*/ 48 w 64"/>
                <a:gd name="T27" fmla="*/ 13 h 75"/>
                <a:gd name="T28" fmla="*/ 39 w 64"/>
                <a:gd name="T29" fmla="*/ 11 h 75"/>
                <a:gd name="T30" fmla="*/ 26 w 64"/>
                <a:gd name="T31" fmla="*/ 11 h 75"/>
                <a:gd name="T32" fmla="*/ 16 w 64"/>
                <a:gd name="T33" fmla="*/ 13 h 75"/>
                <a:gd name="T34" fmla="*/ 14 w 64"/>
                <a:gd name="T35" fmla="*/ 21 h 75"/>
                <a:gd name="T36" fmla="*/ 14 w 64"/>
                <a:gd name="T37" fmla="*/ 55 h 75"/>
                <a:gd name="T38" fmla="*/ 17 w 64"/>
                <a:gd name="T39" fmla="*/ 62 h 75"/>
                <a:gd name="T40" fmla="*/ 26 w 64"/>
                <a:gd name="T41" fmla="*/ 64 h 75"/>
                <a:gd name="T42" fmla="*/ 39 w 64"/>
                <a:gd name="T43" fmla="*/ 64 h 75"/>
                <a:gd name="T44" fmla="*/ 48 w 64"/>
                <a:gd name="T45" fmla="*/ 62 h 75"/>
                <a:gd name="T46" fmla="*/ 51 w 64"/>
                <a:gd name="T47" fmla="*/ 5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75">
                  <a:moveTo>
                    <a:pt x="64" y="58"/>
                  </a:moveTo>
                  <a:cubicBezTo>
                    <a:pt x="64" y="69"/>
                    <a:pt x="57" y="75"/>
                    <a:pt x="42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15" y="75"/>
                    <a:pt x="10" y="73"/>
                    <a:pt x="7" y="71"/>
                  </a:cubicBezTo>
                  <a:cubicBezTo>
                    <a:pt x="3" y="68"/>
                    <a:pt x="0" y="64"/>
                    <a:pt x="0" y="5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2"/>
                    <a:pt x="3" y="7"/>
                    <a:pt x="7" y="4"/>
                  </a:cubicBezTo>
                  <a:cubicBezTo>
                    <a:pt x="10" y="2"/>
                    <a:pt x="15" y="0"/>
                    <a:pt x="2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7" y="0"/>
                    <a:pt x="64" y="6"/>
                    <a:pt x="64" y="17"/>
                  </a:cubicBezTo>
                  <a:lnTo>
                    <a:pt x="64" y="58"/>
                  </a:lnTo>
                  <a:close/>
                  <a:moveTo>
                    <a:pt x="51" y="55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51" y="17"/>
                    <a:pt x="50" y="15"/>
                    <a:pt x="48" y="13"/>
                  </a:cubicBezTo>
                  <a:cubicBezTo>
                    <a:pt x="47" y="12"/>
                    <a:pt x="44" y="11"/>
                    <a:pt x="39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1" y="11"/>
                    <a:pt x="18" y="12"/>
                    <a:pt x="16" y="13"/>
                  </a:cubicBezTo>
                  <a:cubicBezTo>
                    <a:pt x="15" y="15"/>
                    <a:pt x="14" y="17"/>
                    <a:pt x="14" y="21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8"/>
                    <a:pt x="15" y="60"/>
                    <a:pt x="17" y="62"/>
                  </a:cubicBezTo>
                  <a:cubicBezTo>
                    <a:pt x="18" y="63"/>
                    <a:pt x="21" y="64"/>
                    <a:pt x="26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4" y="64"/>
                    <a:pt x="47" y="63"/>
                    <a:pt x="48" y="62"/>
                  </a:cubicBezTo>
                  <a:cubicBezTo>
                    <a:pt x="50" y="60"/>
                    <a:pt x="51" y="58"/>
                    <a:pt x="51" y="55"/>
                  </a:cubicBez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auto">
            <a:xfrm>
              <a:off x="2476" y="2726"/>
              <a:ext cx="98" cy="114"/>
            </a:xfrm>
            <a:custGeom>
              <a:avLst/>
              <a:gdLst>
                <a:gd name="T0" fmla="*/ 65 w 65"/>
                <a:gd name="T1" fmla="*/ 57 h 75"/>
                <a:gd name="T2" fmla="*/ 60 w 65"/>
                <a:gd name="T3" fmla="*/ 70 h 75"/>
                <a:gd name="T4" fmla="*/ 45 w 65"/>
                <a:gd name="T5" fmla="*/ 75 h 75"/>
                <a:gd name="T6" fmla="*/ 22 w 65"/>
                <a:gd name="T7" fmla="*/ 75 h 75"/>
                <a:gd name="T8" fmla="*/ 6 w 65"/>
                <a:gd name="T9" fmla="*/ 70 h 75"/>
                <a:gd name="T10" fmla="*/ 1 w 65"/>
                <a:gd name="T11" fmla="*/ 63 h 75"/>
                <a:gd name="T12" fmla="*/ 0 w 65"/>
                <a:gd name="T13" fmla="*/ 55 h 75"/>
                <a:gd name="T14" fmla="*/ 0 w 65"/>
                <a:gd name="T15" fmla="*/ 18 h 75"/>
                <a:gd name="T16" fmla="*/ 1 w 65"/>
                <a:gd name="T17" fmla="*/ 10 h 75"/>
                <a:gd name="T18" fmla="*/ 7 w 65"/>
                <a:gd name="T19" fmla="*/ 4 h 75"/>
                <a:gd name="T20" fmla="*/ 22 w 65"/>
                <a:gd name="T21" fmla="*/ 0 h 75"/>
                <a:gd name="T22" fmla="*/ 60 w 65"/>
                <a:gd name="T23" fmla="*/ 0 h 75"/>
                <a:gd name="T24" fmla="*/ 60 w 65"/>
                <a:gd name="T25" fmla="*/ 11 h 75"/>
                <a:gd name="T26" fmla="*/ 25 w 65"/>
                <a:gd name="T27" fmla="*/ 11 h 75"/>
                <a:gd name="T28" fmla="*/ 16 w 65"/>
                <a:gd name="T29" fmla="*/ 13 h 75"/>
                <a:gd name="T30" fmla="*/ 14 w 65"/>
                <a:gd name="T31" fmla="*/ 20 h 75"/>
                <a:gd name="T32" fmla="*/ 14 w 65"/>
                <a:gd name="T33" fmla="*/ 55 h 75"/>
                <a:gd name="T34" fmla="*/ 17 w 65"/>
                <a:gd name="T35" fmla="*/ 62 h 75"/>
                <a:gd name="T36" fmla="*/ 25 w 65"/>
                <a:gd name="T37" fmla="*/ 64 h 75"/>
                <a:gd name="T38" fmla="*/ 42 w 65"/>
                <a:gd name="T39" fmla="*/ 64 h 75"/>
                <a:gd name="T40" fmla="*/ 52 w 65"/>
                <a:gd name="T41" fmla="*/ 55 h 75"/>
                <a:gd name="T42" fmla="*/ 52 w 65"/>
                <a:gd name="T43" fmla="*/ 34 h 75"/>
                <a:gd name="T44" fmla="*/ 65 w 65"/>
                <a:gd name="T45" fmla="*/ 34 h 75"/>
                <a:gd name="T46" fmla="*/ 65 w 65"/>
                <a:gd name="T47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75">
                  <a:moveTo>
                    <a:pt x="65" y="57"/>
                  </a:moveTo>
                  <a:cubicBezTo>
                    <a:pt x="65" y="62"/>
                    <a:pt x="64" y="67"/>
                    <a:pt x="60" y="70"/>
                  </a:cubicBezTo>
                  <a:cubicBezTo>
                    <a:pt x="57" y="73"/>
                    <a:pt x="52" y="75"/>
                    <a:pt x="45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15" y="75"/>
                    <a:pt x="10" y="73"/>
                    <a:pt x="6" y="70"/>
                  </a:cubicBezTo>
                  <a:cubicBezTo>
                    <a:pt x="4" y="68"/>
                    <a:pt x="2" y="66"/>
                    <a:pt x="1" y="63"/>
                  </a:cubicBezTo>
                  <a:cubicBezTo>
                    <a:pt x="1" y="62"/>
                    <a:pt x="0" y="59"/>
                    <a:pt x="0" y="5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5"/>
                    <a:pt x="1" y="12"/>
                    <a:pt x="1" y="10"/>
                  </a:cubicBezTo>
                  <a:cubicBezTo>
                    <a:pt x="2" y="8"/>
                    <a:pt x="4" y="6"/>
                    <a:pt x="7" y="4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1"/>
                    <a:pt x="18" y="12"/>
                    <a:pt x="16" y="13"/>
                  </a:cubicBezTo>
                  <a:cubicBezTo>
                    <a:pt x="15" y="14"/>
                    <a:pt x="14" y="16"/>
                    <a:pt x="14" y="20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8"/>
                    <a:pt x="15" y="61"/>
                    <a:pt x="17" y="62"/>
                  </a:cubicBezTo>
                  <a:cubicBezTo>
                    <a:pt x="18" y="63"/>
                    <a:pt x="21" y="64"/>
                    <a:pt x="25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49" y="64"/>
                    <a:pt x="52" y="61"/>
                    <a:pt x="52" y="55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65" y="34"/>
                    <a:pt x="65" y="34"/>
                    <a:pt x="65" y="34"/>
                  </a:cubicBezTo>
                  <a:lnTo>
                    <a:pt x="65" y="57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48" name="Freeform 49"/>
            <p:cNvSpPr>
              <a:spLocks/>
            </p:cNvSpPr>
            <p:nvPr userDrawn="1"/>
          </p:nvSpPr>
          <p:spPr bwMode="auto">
            <a:xfrm>
              <a:off x="2631" y="2728"/>
              <a:ext cx="98" cy="112"/>
            </a:xfrm>
            <a:custGeom>
              <a:avLst/>
              <a:gdLst>
                <a:gd name="T0" fmla="*/ 65 w 65"/>
                <a:gd name="T1" fmla="*/ 74 h 74"/>
                <a:gd name="T2" fmla="*/ 49 w 65"/>
                <a:gd name="T3" fmla="*/ 74 h 74"/>
                <a:gd name="T4" fmla="*/ 16 w 65"/>
                <a:gd name="T5" fmla="*/ 45 h 74"/>
                <a:gd name="T6" fmla="*/ 15 w 65"/>
                <a:gd name="T7" fmla="*/ 40 h 74"/>
                <a:gd name="T8" fmla="*/ 23 w 65"/>
                <a:gd name="T9" fmla="*/ 34 h 74"/>
                <a:gd name="T10" fmla="*/ 42 w 65"/>
                <a:gd name="T11" fmla="*/ 34 h 74"/>
                <a:gd name="T12" fmla="*/ 52 w 65"/>
                <a:gd name="T13" fmla="*/ 27 h 74"/>
                <a:gd name="T14" fmla="*/ 52 w 65"/>
                <a:gd name="T15" fmla="*/ 18 h 74"/>
                <a:gd name="T16" fmla="*/ 41 w 65"/>
                <a:gd name="T17" fmla="*/ 10 h 74"/>
                <a:gd name="T18" fmla="*/ 14 w 65"/>
                <a:gd name="T19" fmla="*/ 10 h 74"/>
                <a:gd name="T20" fmla="*/ 14 w 65"/>
                <a:gd name="T21" fmla="*/ 74 h 74"/>
                <a:gd name="T22" fmla="*/ 0 w 65"/>
                <a:gd name="T23" fmla="*/ 74 h 74"/>
                <a:gd name="T24" fmla="*/ 0 w 65"/>
                <a:gd name="T25" fmla="*/ 0 h 74"/>
                <a:gd name="T26" fmla="*/ 45 w 65"/>
                <a:gd name="T27" fmla="*/ 0 h 74"/>
                <a:gd name="T28" fmla="*/ 65 w 65"/>
                <a:gd name="T29" fmla="*/ 15 h 74"/>
                <a:gd name="T30" fmla="*/ 65 w 65"/>
                <a:gd name="T31" fmla="*/ 28 h 74"/>
                <a:gd name="T32" fmla="*/ 60 w 65"/>
                <a:gd name="T33" fmla="*/ 39 h 74"/>
                <a:gd name="T34" fmla="*/ 46 w 65"/>
                <a:gd name="T35" fmla="*/ 43 h 74"/>
                <a:gd name="T36" fmla="*/ 31 w 65"/>
                <a:gd name="T37" fmla="*/ 43 h 74"/>
                <a:gd name="T38" fmla="*/ 65 w 65"/>
                <a:gd name="T3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74">
                  <a:moveTo>
                    <a:pt x="65" y="74"/>
                  </a:moveTo>
                  <a:cubicBezTo>
                    <a:pt x="49" y="74"/>
                    <a:pt x="49" y="74"/>
                    <a:pt x="49" y="7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5" y="44"/>
                    <a:pt x="15" y="43"/>
                    <a:pt x="15" y="40"/>
                  </a:cubicBezTo>
                  <a:cubicBezTo>
                    <a:pt x="15" y="36"/>
                    <a:pt x="17" y="34"/>
                    <a:pt x="23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9" y="34"/>
                    <a:pt x="52" y="32"/>
                    <a:pt x="52" y="27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3"/>
                    <a:pt x="48" y="10"/>
                    <a:pt x="41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8" y="0"/>
                    <a:pt x="65" y="5"/>
                    <a:pt x="65" y="15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5" y="33"/>
                    <a:pt x="63" y="36"/>
                    <a:pt x="60" y="39"/>
                  </a:cubicBezTo>
                  <a:cubicBezTo>
                    <a:pt x="56" y="42"/>
                    <a:pt x="52" y="43"/>
                    <a:pt x="46" y="43"/>
                  </a:cubicBezTo>
                  <a:cubicBezTo>
                    <a:pt x="31" y="43"/>
                    <a:pt x="31" y="43"/>
                    <a:pt x="31" y="43"/>
                  </a:cubicBezTo>
                  <a:lnTo>
                    <a:pt x="65" y="74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49" name="Freeform 50"/>
            <p:cNvSpPr>
              <a:spLocks noEditPoints="1"/>
            </p:cNvSpPr>
            <p:nvPr userDrawn="1"/>
          </p:nvSpPr>
          <p:spPr bwMode="auto">
            <a:xfrm>
              <a:off x="2773" y="2728"/>
              <a:ext cx="121" cy="112"/>
            </a:xfrm>
            <a:custGeom>
              <a:avLst/>
              <a:gdLst>
                <a:gd name="T0" fmla="*/ 80 w 80"/>
                <a:gd name="T1" fmla="*/ 74 h 74"/>
                <a:gd name="T2" fmla="*/ 66 w 80"/>
                <a:gd name="T3" fmla="*/ 74 h 74"/>
                <a:gd name="T4" fmla="*/ 58 w 80"/>
                <a:gd name="T5" fmla="*/ 55 h 74"/>
                <a:gd name="T6" fmla="*/ 22 w 80"/>
                <a:gd name="T7" fmla="*/ 55 h 74"/>
                <a:gd name="T8" fmla="*/ 14 w 80"/>
                <a:gd name="T9" fmla="*/ 74 h 74"/>
                <a:gd name="T10" fmla="*/ 0 w 80"/>
                <a:gd name="T11" fmla="*/ 74 h 74"/>
                <a:gd name="T12" fmla="*/ 29 w 80"/>
                <a:gd name="T13" fmla="*/ 6 h 74"/>
                <a:gd name="T14" fmla="*/ 40 w 80"/>
                <a:gd name="T15" fmla="*/ 0 h 74"/>
                <a:gd name="T16" fmla="*/ 50 w 80"/>
                <a:gd name="T17" fmla="*/ 6 h 74"/>
                <a:gd name="T18" fmla="*/ 80 w 80"/>
                <a:gd name="T19" fmla="*/ 74 h 74"/>
                <a:gd name="T20" fmla="*/ 54 w 80"/>
                <a:gd name="T21" fmla="*/ 45 h 74"/>
                <a:gd name="T22" fmla="*/ 39 w 80"/>
                <a:gd name="T23" fmla="*/ 12 h 74"/>
                <a:gd name="T24" fmla="*/ 26 w 80"/>
                <a:gd name="T25" fmla="*/ 45 h 74"/>
                <a:gd name="T26" fmla="*/ 54 w 80"/>
                <a:gd name="T27" fmla="*/ 4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74">
                  <a:moveTo>
                    <a:pt x="80" y="74"/>
                  </a:moveTo>
                  <a:cubicBezTo>
                    <a:pt x="66" y="74"/>
                    <a:pt x="66" y="74"/>
                    <a:pt x="66" y="74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1" y="2"/>
                    <a:pt x="35" y="0"/>
                    <a:pt x="40" y="0"/>
                  </a:cubicBezTo>
                  <a:cubicBezTo>
                    <a:pt x="45" y="0"/>
                    <a:pt x="48" y="2"/>
                    <a:pt x="50" y="6"/>
                  </a:cubicBezTo>
                  <a:lnTo>
                    <a:pt x="80" y="74"/>
                  </a:lnTo>
                  <a:close/>
                  <a:moveTo>
                    <a:pt x="54" y="45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26" y="45"/>
                    <a:pt x="26" y="45"/>
                    <a:pt x="26" y="45"/>
                  </a:cubicBezTo>
                  <a:lnTo>
                    <a:pt x="54" y="45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50" name="Freeform 51"/>
            <p:cNvSpPr>
              <a:spLocks noEditPoints="1"/>
            </p:cNvSpPr>
            <p:nvPr userDrawn="1"/>
          </p:nvSpPr>
          <p:spPr bwMode="auto">
            <a:xfrm>
              <a:off x="2939" y="2726"/>
              <a:ext cx="99" cy="114"/>
            </a:xfrm>
            <a:custGeom>
              <a:avLst/>
              <a:gdLst>
                <a:gd name="T0" fmla="*/ 66 w 66"/>
                <a:gd name="T1" fmla="*/ 31 h 75"/>
                <a:gd name="T2" fmla="*/ 60 w 66"/>
                <a:gd name="T3" fmla="*/ 42 h 75"/>
                <a:gd name="T4" fmla="*/ 46 w 66"/>
                <a:gd name="T5" fmla="*/ 47 h 75"/>
                <a:gd name="T6" fmla="*/ 14 w 66"/>
                <a:gd name="T7" fmla="*/ 47 h 75"/>
                <a:gd name="T8" fmla="*/ 14 w 66"/>
                <a:gd name="T9" fmla="*/ 75 h 75"/>
                <a:gd name="T10" fmla="*/ 0 w 66"/>
                <a:gd name="T11" fmla="*/ 75 h 75"/>
                <a:gd name="T12" fmla="*/ 0 w 66"/>
                <a:gd name="T13" fmla="*/ 0 h 75"/>
                <a:gd name="T14" fmla="*/ 45 w 66"/>
                <a:gd name="T15" fmla="*/ 0 h 75"/>
                <a:gd name="T16" fmla="*/ 60 w 66"/>
                <a:gd name="T17" fmla="*/ 4 h 75"/>
                <a:gd name="T18" fmla="*/ 66 w 66"/>
                <a:gd name="T19" fmla="*/ 15 h 75"/>
                <a:gd name="T20" fmla="*/ 66 w 66"/>
                <a:gd name="T21" fmla="*/ 31 h 75"/>
                <a:gd name="T22" fmla="*/ 52 w 66"/>
                <a:gd name="T23" fmla="*/ 27 h 75"/>
                <a:gd name="T24" fmla="*/ 52 w 66"/>
                <a:gd name="T25" fmla="*/ 18 h 75"/>
                <a:gd name="T26" fmla="*/ 42 w 66"/>
                <a:gd name="T27" fmla="*/ 11 h 75"/>
                <a:gd name="T28" fmla="*/ 14 w 66"/>
                <a:gd name="T29" fmla="*/ 11 h 75"/>
                <a:gd name="T30" fmla="*/ 14 w 66"/>
                <a:gd name="T31" fmla="*/ 36 h 75"/>
                <a:gd name="T32" fmla="*/ 41 w 66"/>
                <a:gd name="T33" fmla="*/ 36 h 75"/>
                <a:gd name="T34" fmla="*/ 52 w 66"/>
                <a:gd name="T35" fmla="*/ 2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5">
                  <a:moveTo>
                    <a:pt x="66" y="31"/>
                  </a:moveTo>
                  <a:cubicBezTo>
                    <a:pt x="66" y="36"/>
                    <a:pt x="64" y="40"/>
                    <a:pt x="60" y="42"/>
                  </a:cubicBezTo>
                  <a:cubicBezTo>
                    <a:pt x="57" y="45"/>
                    <a:pt x="52" y="47"/>
                    <a:pt x="46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1" y="0"/>
                    <a:pt x="56" y="1"/>
                    <a:pt x="60" y="4"/>
                  </a:cubicBezTo>
                  <a:cubicBezTo>
                    <a:pt x="63" y="7"/>
                    <a:pt x="65" y="10"/>
                    <a:pt x="66" y="15"/>
                  </a:cubicBezTo>
                  <a:cubicBezTo>
                    <a:pt x="66" y="20"/>
                    <a:pt x="66" y="25"/>
                    <a:pt x="66" y="31"/>
                  </a:cubicBezTo>
                  <a:close/>
                  <a:moveTo>
                    <a:pt x="52" y="27"/>
                  </a:moveTo>
                  <a:cubicBezTo>
                    <a:pt x="52" y="18"/>
                    <a:pt x="52" y="18"/>
                    <a:pt x="52" y="18"/>
                  </a:cubicBezTo>
                  <a:cubicBezTo>
                    <a:pt x="52" y="14"/>
                    <a:pt x="49" y="11"/>
                    <a:pt x="42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9" y="36"/>
                    <a:pt x="52" y="33"/>
                    <a:pt x="52" y="27"/>
                  </a:cubicBez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51" name="Freeform 52"/>
            <p:cNvSpPr>
              <a:spLocks/>
            </p:cNvSpPr>
            <p:nvPr userDrawn="1"/>
          </p:nvSpPr>
          <p:spPr bwMode="auto">
            <a:xfrm>
              <a:off x="3094" y="2726"/>
              <a:ext cx="100" cy="114"/>
            </a:xfrm>
            <a:custGeom>
              <a:avLst/>
              <a:gdLst>
                <a:gd name="T0" fmla="*/ 100 w 100"/>
                <a:gd name="T1" fmla="*/ 114 h 114"/>
                <a:gd name="T2" fmla="*/ 80 w 100"/>
                <a:gd name="T3" fmla="*/ 114 h 114"/>
                <a:gd name="T4" fmla="*/ 80 w 100"/>
                <a:gd name="T5" fmla="*/ 65 h 114"/>
                <a:gd name="T6" fmla="*/ 20 w 100"/>
                <a:gd name="T7" fmla="*/ 65 h 114"/>
                <a:gd name="T8" fmla="*/ 20 w 100"/>
                <a:gd name="T9" fmla="*/ 114 h 114"/>
                <a:gd name="T10" fmla="*/ 0 w 100"/>
                <a:gd name="T11" fmla="*/ 114 h 114"/>
                <a:gd name="T12" fmla="*/ 0 w 100"/>
                <a:gd name="T13" fmla="*/ 0 h 114"/>
                <a:gd name="T14" fmla="*/ 20 w 100"/>
                <a:gd name="T15" fmla="*/ 0 h 114"/>
                <a:gd name="T16" fmla="*/ 20 w 100"/>
                <a:gd name="T17" fmla="*/ 49 h 114"/>
                <a:gd name="T18" fmla="*/ 80 w 100"/>
                <a:gd name="T19" fmla="*/ 49 h 114"/>
                <a:gd name="T20" fmla="*/ 80 w 100"/>
                <a:gd name="T21" fmla="*/ 0 h 114"/>
                <a:gd name="T22" fmla="*/ 100 w 100"/>
                <a:gd name="T23" fmla="*/ 0 h 114"/>
                <a:gd name="T24" fmla="*/ 100 w 100"/>
                <a:gd name="T2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14">
                  <a:moveTo>
                    <a:pt x="100" y="114"/>
                  </a:moveTo>
                  <a:lnTo>
                    <a:pt x="80" y="114"/>
                  </a:lnTo>
                  <a:lnTo>
                    <a:pt x="80" y="65"/>
                  </a:lnTo>
                  <a:lnTo>
                    <a:pt x="20" y="65"/>
                  </a:lnTo>
                  <a:lnTo>
                    <a:pt x="20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49"/>
                  </a:lnTo>
                  <a:lnTo>
                    <a:pt x="80" y="49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14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52" name="Rectangle 53"/>
            <p:cNvSpPr>
              <a:spLocks noChangeArrowheads="1"/>
            </p:cNvSpPr>
            <p:nvPr userDrawn="1"/>
          </p:nvSpPr>
          <p:spPr bwMode="auto">
            <a:xfrm>
              <a:off x="3251" y="2726"/>
              <a:ext cx="20" cy="114"/>
            </a:xfrm>
            <a:prstGeom prst="rect">
              <a:avLst/>
            </a:pr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53" name="Freeform 54"/>
            <p:cNvSpPr>
              <a:spLocks noEditPoints="1"/>
            </p:cNvSpPr>
            <p:nvPr userDrawn="1"/>
          </p:nvSpPr>
          <p:spPr bwMode="auto">
            <a:xfrm>
              <a:off x="3328" y="2726"/>
              <a:ext cx="98" cy="129"/>
            </a:xfrm>
            <a:custGeom>
              <a:avLst/>
              <a:gdLst>
                <a:gd name="T0" fmla="*/ 65 w 65"/>
                <a:gd name="T1" fmla="*/ 58 h 85"/>
                <a:gd name="T2" fmla="*/ 51 w 65"/>
                <a:gd name="T3" fmla="*/ 74 h 85"/>
                <a:gd name="T4" fmla="*/ 64 w 65"/>
                <a:gd name="T5" fmla="*/ 85 h 85"/>
                <a:gd name="T6" fmla="*/ 46 w 65"/>
                <a:gd name="T7" fmla="*/ 85 h 85"/>
                <a:gd name="T8" fmla="*/ 33 w 65"/>
                <a:gd name="T9" fmla="*/ 75 h 85"/>
                <a:gd name="T10" fmla="*/ 22 w 65"/>
                <a:gd name="T11" fmla="*/ 75 h 85"/>
                <a:gd name="T12" fmla="*/ 7 w 65"/>
                <a:gd name="T13" fmla="*/ 71 h 85"/>
                <a:gd name="T14" fmla="*/ 0 w 65"/>
                <a:gd name="T15" fmla="*/ 58 h 85"/>
                <a:gd name="T16" fmla="*/ 0 w 65"/>
                <a:gd name="T17" fmla="*/ 17 h 85"/>
                <a:gd name="T18" fmla="*/ 7 w 65"/>
                <a:gd name="T19" fmla="*/ 4 h 85"/>
                <a:gd name="T20" fmla="*/ 22 w 65"/>
                <a:gd name="T21" fmla="*/ 0 h 85"/>
                <a:gd name="T22" fmla="*/ 43 w 65"/>
                <a:gd name="T23" fmla="*/ 0 h 85"/>
                <a:gd name="T24" fmla="*/ 58 w 65"/>
                <a:gd name="T25" fmla="*/ 4 h 85"/>
                <a:gd name="T26" fmla="*/ 65 w 65"/>
                <a:gd name="T27" fmla="*/ 17 h 85"/>
                <a:gd name="T28" fmla="*/ 65 w 65"/>
                <a:gd name="T29" fmla="*/ 58 h 85"/>
                <a:gd name="T30" fmla="*/ 52 w 65"/>
                <a:gd name="T31" fmla="*/ 56 h 85"/>
                <a:gd name="T32" fmla="*/ 52 w 65"/>
                <a:gd name="T33" fmla="*/ 20 h 85"/>
                <a:gd name="T34" fmla="*/ 49 w 65"/>
                <a:gd name="T35" fmla="*/ 13 h 85"/>
                <a:gd name="T36" fmla="*/ 39 w 65"/>
                <a:gd name="T37" fmla="*/ 11 h 85"/>
                <a:gd name="T38" fmla="*/ 26 w 65"/>
                <a:gd name="T39" fmla="*/ 11 h 85"/>
                <a:gd name="T40" fmla="*/ 16 w 65"/>
                <a:gd name="T41" fmla="*/ 13 h 85"/>
                <a:gd name="T42" fmla="*/ 14 w 65"/>
                <a:gd name="T43" fmla="*/ 20 h 85"/>
                <a:gd name="T44" fmla="*/ 14 w 65"/>
                <a:gd name="T45" fmla="*/ 55 h 85"/>
                <a:gd name="T46" fmla="*/ 17 w 65"/>
                <a:gd name="T47" fmla="*/ 62 h 85"/>
                <a:gd name="T48" fmla="*/ 26 w 65"/>
                <a:gd name="T49" fmla="*/ 64 h 85"/>
                <a:gd name="T50" fmla="*/ 39 w 65"/>
                <a:gd name="T51" fmla="*/ 64 h 85"/>
                <a:gd name="T52" fmla="*/ 49 w 65"/>
                <a:gd name="T53" fmla="*/ 62 h 85"/>
                <a:gd name="T54" fmla="*/ 52 w 65"/>
                <a:gd name="T55" fmla="*/ 5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85">
                  <a:moveTo>
                    <a:pt x="65" y="58"/>
                  </a:moveTo>
                  <a:cubicBezTo>
                    <a:pt x="65" y="67"/>
                    <a:pt x="60" y="72"/>
                    <a:pt x="51" y="74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15" y="75"/>
                    <a:pt x="10" y="74"/>
                    <a:pt x="7" y="71"/>
                  </a:cubicBezTo>
                  <a:cubicBezTo>
                    <a:pt x="2" y="69"/>
                    <a:pt x="0" y="64"/>
                    <a:pt x="0" y="5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1"/>
                    <a:pt x="2" y="7"/>
                    <a:pt x="7" y="4"/>
                  </a:cubicBezTo>
                  <a:cubicBezTo>
                    <a:pt x="10" y="2"/>
                    <a:pt x="15" y="0"/>
                    <a:pt x="2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0" y="0"/>
                    <a:pt x="55" y="2"/>
                    <a:pt x="58" y="4"/>
                  </a:cubicBezTo>
                  <a:cubicBezTo>
                    <a:pt x="63" y="7"/>
                    <a:pt x="65" y="11"/>
                    <a:pt x="65" y="17"/>
                  </a:cubicBezTo>
                  <a:lnTo>
                    <a:pt x="65" y="58"/>
                  </a:lnTo>
                  <a:close/>
                  <a:moveTo>
                    <a:pt x="52" y="56"/>
                  </a:moveTo>
                  <a:cubicBezTo>
                    <a:pt x="52" y="20"/>
                    <a:pt x="52" y="20"/>
                    <a:pt x="52" y="20"/>
                  </a:cubicBezTo>
                  <a:cubicBezTo>
                    <a:pt x="52" y="17"/>
                    <a:pt x="51" y="14"/>
                    <a:pt x="49" y="13"/>
                  </a:cubicBezTo>
                  <a:cubicBezTo>
                    <a:pt x="47" y="12"/>
                    <a:pt x="44" y="11"/>
                    <a:pt x="39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1" y="11"/>
                    <a:pt x="18" y="12"/>
                    <a:pt x="16" y="13"/>
                  </a:cubicBezTo>
                  <a:cubicBezTo>
                    <a:pt x="14" y="14"/>
                    <a:pt x="14" y="17"/>
                    <a:pt x="14" y="20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4" y="59"/>
                    <a:pt x="15" y="61"/>
                    <a:pt x="17" y="62"/>
                  </a:cubicBezTo>
                  <a:cubicBezTo>
                    <a:pt x="18" y="63"/>
                    <a:pt x="21" y="64"/>
                    <a:pt x="26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4" y="64"/>
                    <a:pt x="47" y="63"/>
                    <a:pt x="49" y="62"/>
                  </a:cubicBezTo>
                  <a:cubicBezTo>
                    <a:pt x="51" y="61"/>
                    <a:pt x="52" y="59"/>
                    <a:pt x="52" y="56"/>
                  </a:cubicBez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54" name="Freeform 55"/>
            <p:cNvSpPr>
              <a:spLocks/>
            </p:cNvSpPr>
            <p:nvPr userDrawn="1"/>
          </p:nvSpPr>
          <p:spPr bwMode="auto">
            <a:xfrm>
              <a:off x="3483" y="2726"/>
              <a:ext cx="98" cy="114"/>
            </a:xfrm>
            <a:custGeom>
              <a:avLst/>
              <a:gdLst>
                <a:gd name="T0" fmla="*/ 65 w 65"/>
                <a:gd name="T1" fmla="*/ 56 h 75"/>
                <a:gd name="T2" fmla="*/ 64 w 65"/>
                <a:gd name="T3" fmla="*/ 64 h 75"/>
                <a:gd name="T4" fmla="*/ 60 w 65"/>
                <a:gd name="T5" fmla="*/ 70 h 75"/>
                <a:gd name="T6" fmla="*/ 52 w 65"/>
                <a:gd name="T7" fmla="*/ 74 h 75"/>
                <a:gd name="T8" fmla="*/ 43 w 65"/>
                <a:gd name="T9" fmla="*/ 75 h 75"/>
                <a:gd name="T10" fmla="*/ 22 w 65"/>
                <a:gd name="T11" fmla="*/ 75 h 75"/>
                <a:gd name="T12" fmla="*/ 13 w 65"/>
                <a:gd name="T13" fmla="*/ 74 h 75"/>
                <a:gd name="T14" fmla="*/ 6 w 65"/>
                <a:gd name="T15" fmla="*/ 70 h 75"/>
                <a:gd name="T16" fmla="*/ 1 w 65"/>
                <a:gd name="T17" fmla="*/ 64 h 75"/>
                <a:gd name="T18" fmla="*/ 0 w 65"/>
                <a:gd name="T19" fmla="*/ 56 h 75"/>
                <a:gd name="T20" fmla="*/ 0 w 65"/>
                <a:gd name="T21" fmla="*/ 0 h 75"/>
                <a:gd name="T22" fmla="*/ 13 w 65"/>
                <a:gd name="T23" fmla="*/ 0 h 75"/>
                <a:gd name="T24" fmla="*/ 13 w 65"/>
                <a:gd name="T25" fmla="*/ 54 h 75"/>
                <a:gd name="T26" fmla="*/ 16 w 65"/>
                <a:gd name="T27" fmla="*/ 62 h 75"/>
                <a:gd name="T28" fmla="*/ 26 w 65"/>
                <a:gd name="T29" fmla="*/ 64 h 75"/>
                <a:gd name="T30" fmla="*/ 40 w 65"/>
                <a:gd name="T31" fmla="*/ 64 h 75"/>
                <a:gd name="T32" fmla="*/ 49 w 65"/>
                <a:gd name="T33" fmla="*/ 62 h 75"/>
                <a:gd name="T34" fmla="*/ 52 w 65"/>
                <a:gd name="T35" fmla="*/ 54 h 75"/>
                <a:gd name="T36" fmla="*/ 52 w 65"/>
                <a:gd name="T37" fmla="*/ 0 h 75"/>
                <a:gd name="T38" fmla="*/ 65 w 65"/>
                <a:gd name="T39" fmla="*/ 0 h 75"/>
                <a:gd name="T40" fmla="*/ 65 w 65"/>
                <a:gd name="T41" fmla="*/ 5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75">
                  <a:moveTo>
                    <a:pt x="65" y="56"/>
                  </a:moveTo>
                  <a:cubicBezTo>
                    <a:pt x="65" y="59"/>
                    <a:pt x="65" y="62"/>
                    <a:pt x="64" y="64"/>
                  </a:cubicBezTo>
                  <a:cubicBezTo>
                    <a:pt x="64" y="66"/>
                    <a:pt x="62" y="68"/>
                    <a:pt x="60" y="70"/>
                  </a:cubicBezTo>
                  <a:cubicBezTo>
                    <a:pt x="57" y="72"/>
                    <a:pt x="55" y="73"/>
                    <a:pt x="52" y="74"/>
                  </a:cubicBezTo>
                  <a:cubicBezTo>
                    <a:pt x="50" y="74"/>
                    <a:pt x="47" y="75"/>
                    <a:pt x="43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18" y="75"/>
                    <a:pt x="15" y="74"/>
                    <a:pt x="13" y="74"/>
                  </a:cubicBezTo>
                  <a:cubicBezTo>
                    <a:pt x="11" y="73"/>
                    <a:pt x="8" y="72"/>
                    <a:pt x="6" y="70"/>
                  </a:cubicBezTo>
                  <a:cubicBezTo>
                    <a:pt x="3" y="68"/>
                    <a:pt x="2" y="66"/>
                    <a:pt x="1" y="64"/>
                  </a:cubicBezTo>
                  <a:cubicBezTo>
                    <a:pt x="0" y="62"/>
                    <a:pt x="0" y="59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8"/>
                    <a:pt x="14" y="60"/>
                    <a:pt x="16" y="62"/>
                  </a:cubicBezTo>
                  <a:cubicBezTo>
                    <a:pt x="18" y="63"/>
                    <a:pt x="21" y="64"/>
                    <a:pt x="26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4" y="64"/>
                    <a:pt x="48" y="63"/>
                    <a:pt x="49" y="62"/>
                  </a:cubicBezTo>
                  <a:cubicBezTo>
                    <a:pt x="51" y="60"/>
                    <a:pt x="52" y="58"/>
                    <a:pt x="52" y="54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56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55" name="Freeform 56"/>
            <p:cNvSpPr>
              <a:spLocks/>
            </p:cNvSpPr>
            <p:nvPr userDrawn="1"/>
          </p:nvSpPr>
          <p:spPr bwMode="auto">
            <a:xfrm>
              <a:off x="3638" y="2728"/>
              <a:ext cx="89" cy="112"/>
            </a:xfrm>
            <a:custGeom>
              <a:avLst/>
              <a:gdLst>
                <a:gd name="T0" fmla="*/ 57 w 59"/>
                <a:gd name="T1" fmla="*/ 42 h 74"/>
                <a:gd name="T2" fmla="*/ 14 w 59"/>
                <a:gd name="T3" fmla="*/ 42 h 74"/>
                <a:gd name="T4" fmla="*/ 14 w 59"/>
                <a:gd name="T5" fmla="*/ 54 h 74"/>
                <a:gd name="T6" fmla="*/ 25 w 59"/>
                <a:gd name="T7" fmla="*/ 63 h 74"/>
                <a:gd name="T8" fmla="*/ 59 w 59"/>
                <a:gd name="T9" fmla="*/ 63 h 74"/>
                <a:gd name="T10" fmla="*/ 59 w 59"/>
                <a:gd name="T11" fmla="*/ 74 h 74"/>
                <a:gd name="T12" fmla="*/ 22 w 59"/>
                <a:gd name="T13" fmla="*/ 74 h 74"/>
                <a:gd name="T14" fmla="*/ 6 w 59"/>
                <a:gd name="T15" fmla="*/ 70 h 74"/>
                <a:gd name="T16" fmla="*/ 0 w 59"/>
                <a:gd name="T17" fmla="*/ 58 h 74"/>
                <a:gd name="T18" fmla="*/ 0 w 59"/>
                <a:gd name="T19" fmla="*/ 16 h 74"/>
                <a:gd name="T20" fmla="*/ 6 w 59"/>
                <a:gd name="T21" fmla="*/ 4 h 74"/>
                <a:gd name="T22" fmla="*/ 20 w 59"/>
                <a:gd name="T23" fmla="*/ 0 h 74"/>
                <a:gd name="T24" fmla="*/ 59 w 59"/>
                <a:gd name="T25" fmla="*/ 0 h 74"/>
                <a:gd name="T26" fmla="*/ 59 w 59"/>
                <a:gd name="T27" fmla="*/ 10 h 74"/>
                <a:gd name="T28" fmla="*/ 25 w 59"/>
                <a:gd name="T29" fmla="*/ 10 h 74"/>
                <a:gd name="T30" fmla="*/ 14 w 59"/>
                <a:gd name="T31" fmla="*/ 19 h 74"/>
                <a:gd name="T32" fmla="*/ 14 w 59"/>
                <a:gd name="T33" fmla="*/ 31 h 74"/>
                <a:gd name="T34" fmla="*/ 57 w 59"/>
                <a:gd name="T35" fmla="*/ 31 h 74"/>
                <a:gd name="T36" fmla="*/ 57 w 59"/>
                <a:gd name="T37" fmla="*/ 4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74">
                  <a:moveTo>
                    <a:pt x="57" y="42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60"/>
                    <a:pt x="17" y="63"/>
                    <a:pt x="25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15" y="74"/>
                    <a:pt x="10" y="72"/>
                    <a:pt x="6" y="70"/>
                  </a:cubicBezTo>
                  <a:cubicBezTo>
                    <a:pt x="2" y="67"/>
                    <a:pt x="0" y="63"/>
                    <a:pt x="0" y="5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1"/>
                    <a:pt x="2" y="7"/>
                    <a:pt x="6" y="4"/>
                  </a:cubicBezTo>
                  <a:cubicBezTo>
                    <a:pt x="9" y="1"/>
                    <a:pt x="14" y="0"/>
                    <a:pt x="2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17" y="10"/>
                    <a:pt x="14" y="13"/>
                    <a:pt x="14" y="19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57" y="31"/>
                    <a:pt x="57" y="31"/>
                    <a:pt x="57" y="31"/>
                  </a:cubicBezTo>
                  <a:lnTo>
                    <a:pt x="57" y="42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56" name="Freeform 57"/>
            <p:cNvSpPr>
              <a:spLocks/>
            </p:cNvSpPr>
            <p:nvPr userDrawn="1"/>
          </p:nvSpPr>
          <p:spPr bwMode="auto">
            <a:xfrm>
              <a:off x="2023" y="2987"/>
              <a:ext cx="89" cy="112"/>
            </a:xfrm>
            <a:custGeom>
              <a:avLst/>
              <a:gdLst>
                <a:gd name="T0" fmla="*/ 56 w 59"/>
                <a:gd name="T1" fmla="*/ 43 h 74"/>
                <a:gd name="T2" fmla="*/ 13 w 59"/>
                <a:gd name="T3" fmla="*/ 43 h 74"/>
                <a:gd name="T4" fmla="*/ 13 w 59"/>
                <a:gd name="T5" fmla="*/ 55 h 74"/>
                <a:gd name="T6" fmla="*/ 24 w 59"/>
                <a:gd name="T7" fmla="*/ 63 h 74"/>
                <a:gd name="T8" fmla="*/ 59 w 59"/>
                <a:gd name="T9" fmla="*/ 63 h 74"/>
                <a:gd name="T10" fmla="*/ 59 w 59"/>
                <a:gd name="T11" fmla="*/ 74 h 74"/>
                <a:gd name="T12" fmla="*/ 21 w 59"/>
                <a:gd name="T13" fmla="*/ 74 h 74"/>
                <a:gd name="T14" fmla="*/ 6 w 59"/>
                <a:gd name="T15" fmla="*/ 70 h 74"/>
                <a:gd name="T16" fmla="*/ 0 w 59"/>
                <a:gd name="T17" fmla="*/ 58 h 74"/>
                <a:gd name="T18" fmla="*/ 0 w 59"/>
                <a:gd name="T19" fmla="*/ 17 h 74"/>
                <a:gd name="T20" fmla="*/ 5 w 59"/>
                <a:gd name="T21" fmla="*/ 5 h 74"/>
                <a:gd name="T22" fmla="*/ 20 w 59"/>
                <a:gd name="T23" fmla="*/ 0 h 74"/>
                <a:gd name="T24" fmla="*/ 59 w 59"/>
                <a:gd name="T25" fmla="*/ 0 h 74"/>
                <a:gd name="T26" fmla="*/ 59 w 59"/>
                <a:gd name="T27" fmla="*/ 11 h 74"/>
                <a:gd name="T28" fmla="*/ 24 w 59"/>
                <a:gd name="T29" fmla="*/ 11 h 74"/>
                <a:gd name="T30" fmla="*/ 13 w 59"/>
                <a:gd name="T31" fmla="*/ 19 h 74"/>
                <a:gd name="T32" fmla="*/ 13 w 59"/>
                <a:gd name="T33" fmla="*/ 32 h 74"/>
                <a:gd name="T34" fmla="*/ 56 w 59"/>
                <a:gd name="T35" fmla="*/ 32 h 74"/>
                <a:gd name="T36" fmla="*/ 56 w 59"/>
                <a:gd name="T37" fmla="*/ 4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74">
                  <a:moveTo>
                    <a:pt x="56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61"/>
                    <a:pt x="17" y="63"/>
                    <a:pt x="24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14" y="74"/>
                    <a:pt x="9" y="73"/>
                    <a:pt x="6" y="70"/>
                  </a:cubicBezTo>
                  <a:cubicBezTo>
                    <a:pt x="2" y="68"/>
                    <a:pt x="0" y="64"/>
                    <a:pt x="0" y="5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2"/>
                    <a:pt x="1" y="8"/>
                    <a:pt x="5" y="5"/>
                  </a:cubicBezTo>
                  <a:cubicBezTo>
                    <a:pt x="9" y="2"/>
                    <a:pt x="13" y="0"/>
                    <a:pt x="2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17" y="11"/>
                    <a:pt x="13" y="14"/>
                    <a:pt x="13" y="19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56" y="32"/>
                    <a:pt x="56" y="32"/>
                    <a:pt x="56" y="32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57" name="Freeform 58"/>
            <p:cNvSpPr>
              <a:spLocks/>
            </p:cNvSpPr>
            <p:nvPr userDrawn="1"/>
          </p:nvSpPr>
          <p:spPr bwMode="auto">
            <a:xfrm>
              <a:off x="2164" y="2987"/>
              <a:ext cx="87" cy="112"/>
            </a:xfrm>
            <a:custGeom>
              <a:avLst/>
              <a:gdLst>
                <a:gd name="T0" fmla="*/ 87 w 87"/>
                <a:gd name="T1" fmla="*/ 17 h 112"/>
                <a:gd name="T2" fmla="*/ 54 w 87"/>
                <a:gd name="T3" fmla="*/ 17 h 112"/>
                <a:gd name="T4" fmla="*/ 54 w 87"/>
                <a:gd name="T5" fmla="*/ 112 h 112"/>
                <a:gd name="T6" fmla="*/ 33 w 87"/>
                <a:gd name="T7" fmla="*/ 112 h 112"/>
                <a:gd name="T8" fmla="*/ 33 w 87"/>
                <a:gd name="T9" fmla="*/ 17 h 112"/>
                <a:gd name="T10" fmla="*/ 0 w 87"/>
                <a:gd name="T11" fmla="*/ 17 h 112"/>
                <a:gd name="T12" fmla="*/ 0 w 87"/>
                <a:gd name="T13" fmla="*/ 0 h 112"/>
                <a:gd name="T14" fmla="*/ 87 w 87"/>
                <a:gd name="T15" fmla="*/ 0 h 112"/>
                <a:gd name="T16" fmla="*/ 87 w 87"/>
                <a:gd name="T17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12">
                  <a:moveTo>
                    <a:pt x="87" y="17"/>
                  </a:moveTo>
                  <a:lnTo>
                    <a:pt x="54" y="17"/>
                  </a:lnTo>
                  <a:lnTo>
                    <a:pt x="54" y="112"/>
                  </a:lnTo>
                  <a:lnTo>
                    <a:pt x="33" y="112"/>
                  </a:lnTo>
                  <a:lnTo>
                    <a:pt x="3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17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58" name="Freeform 59"/>
            <p:cNvSpPr>
              <a:spLocks/>
            </p:cNvSpPr>
            <p:nvPr userDrawn="1"/>
          </p:nvSpPr>
          <p:spPr bwMode="auto">
            <a:xfrm>
              <a:off x="2394" y="2987"/>
              <a:ext cx="89" cy="112"/>
            </a:xfrm>
            <a:custGeom>
              <a:avLst/>
              <a:gdLst>
                <a:gd name="T0" fmla="*/ 59 w 59"/>
                <a:gd name="T1" fmla="*/ 43 h 74"/>
                <a:gd name="T2" fmla="*/ 13 w 59"/>
                <a:gd name="T3" fmla="*/ 43 h 74"/>
                <a:gd name="T4" fmla="*/ 13 w 59"/>
                <a:gd name="T5" fmla="*/ 74 h 74"/>
                <a:gd name="T6" fmla="*/ 0 w 59"/>
                <a:gd name="T7" fmla="*/ 74 h 74"/>
                <a:gd name="T8" fmla="*/ 0 w 59"/>
                <a:gd name="T9" fmla="*/ 15 h 74"/>
                <a:gd name="T10" fmla="*/ 6 w 59"/>
                <a:gd name="T11" fmla="*/ 4 h 74"/>
                <a:gd name="T12" fmla="*/ 20 w 59"/>
                <a:gd name="T13" fmla="*/ 0 h 74"/>
                <a:gd name="T14" fmla="*/ 59 w 59"/>
                <a:gd name="T15" fmla="*/ 0 h 74"/>
                <a:gd name="T16" fmla="*/ 59 w 59"/>
                <a:gd name="T17" fmla="*/ 11 h 74"/>
                <a:gd name="T18" fmla="*/ 24 w 59"/>
                <a:gd name="T19" fmla="*/ 11 h 74"/>
                <a:gd name="T20" fmla="*/ 13 w 59"/>
                <a:gd name="T21" fmla="*/ 19 h 74"/>
                <a:gd name="T22" fmla="*/ 13 w 59"/>
                <a:gd name="T23" fmla="*/ 32 h 74"/>
                <a:gd name="T24" fmla="*/ 59 w 59"/>
                <a:gd name="T25" fmla="*/ 32 h 74"/>
                <a:gd name="T26" fmla="*/ 59 w 59"/>
                <a:gd name="T27" fmla="*/ 4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74">
                  <a:moveTo>
                    <a:pt x="59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2" y="7"/>
                    <a:pt x="6" y="4"/>
                  </a:cubicBezTo>
                  <a:cubicBezTo>
                    <a:pt x="9" y="1"/>
                    <a:pt x="14" y="0"/>
                    <a:pt x="2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16" y="11"/>
                    <a:pt x="13" y="14"/>
                    <a:pt x="13" y="19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59" y="32"/>
                    <a:pt x="59" y="32"/>
                    <a:pt x="59" y="32"/>
                  </a:cubicBezTo>
                  <a:lnTo>
                    <a:pt x="59" y="43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59" name="Freeform 60"/>
            <p:cNvSpPr>
              <a:spLocks noEditPoints="1"/>
            </p:cNvSpPr>
            <p:nvPr userDrawn="1"/>
          </p:nvSpPr>
          <p:spPr bwMode="auto">
            <a:xfrm>
              <a:off x="2542" y="2987"/>
              <a:ext cx="97" cy="112"/>
            </a:xfrm>
            <a:custGeom>
              <a:avLst/>
              <a:gdLst>
                <a:gd name="T0" fmla="*/ 64 w 64"/>
                <a:gd name="T1" fmla="*/ 57 h 74"/>
                <a:gd name="T2" fmla="*/ 42 w 64"/>
                <a:gd name="T3" fmla="*/ 74 h 74"/>
                <a:gd name="T4" fmla="*/ 22 w 64"/>
                <a:gd name="T5" fmla="*/ 74 h 74"/>
                <a:gd name="T6" fmla="*/ 7 w 64"/>
                <a:gd name="T7" fmla="*/ 70 h 74"/>
                <a:gd name="T8" fmla="*/ 0 w 64"/>
                <a:gd name="T9" fmla="*/ 57 h 74"/>
                <a:gd name="T10" fmla="*/ 0 w 64"/>
                <a:gd name="T11" fmla="*/ 17 h 74"/>
                <a:gd name="T12" fmla="*/ 7 w 64"/>
                <a:gd name="T13" fmla="*/ 4 h 74"/>
                <a:gd name="T14" fmla="*/ 22 w 64"/>
                <a:gd name="T15" fmla="*/ 0 h 74"/>
                <a:gd name="T16" fmla="*/ 42 w 64"/>
                <a:gd name="T17" fmla="*/ 0 h 74"/>
                <a:gd name="T18" fmla="*/ 64 w 64"/>
                <a:gd name="T19" fmla="*/ 17 h 74"/>
                <a:gd name="T20" fmla="*/ 64 w 64"/>
                <a:gd name="T21" fmla="*/ 57 h 74"/>
                <a:gd name="T22" fmla="*/ 51 w 64"/>
                <a:gd name="T23" fmla="*/ 55 h 74"/>
                <a:gd name="T24" fmla="*/ 51 w 64"/>
                <a:gd name="T25" fmla="*/ 20 h 74"/>
                <a:gd name="T26" fmla="*/ 48 w 64"/>
                <a:gd name="T27" fmla="*/ 13 h 74"/>
                <a:gd name="T28" fmla="*/ 39 w 64"/>
                <a:gd name="T29" fmla="*/ 11 h 74"/>
                <a:gd name="T30" fmla="*/ 25 w 64"/>
                <a:gd name="T31" fmla="*/ 11 h 74"/>
                <a:gd name="T32" fmla="*/ 16 w 64"/>
                <a:gd name="T33" fmla="*/ 13 h 74"/>
                <a:gd name="T34" fmla="*/ 14 w 64"/>
                <a:gd name="T35" fmla="*/ 20 h 74"/>
                <a:gd name="T36" fmla="*/ 14 w 64"/>
                <a:gd name="T37" fmla="*/ 54 h 74"/>
                <a:gd name="T38" fmla="*/ 17 w 64"/>
                <a:gd name="T39" fmla="*/ 61 h 74"/>
                <a:gd name="T40" fmla="*/ 25 w 64"/>
                <a:gd name="T41" fmla="*/ 63 h 74"/>
                <a:gd name="T42" fmla="*/ 39 w 64"/>
                <a:gd name="T43" fmla="*/ 63 h 74"/>
                <a:gd name="T44" fmla="*/ 48 w 64"/>
                <a:gd name="T45" fmla="*/ 61 h 74"/>
                <a:gd name="T46" fmla="*/ 51 w 64"/>
                <a:gd name="T47" fmla="*/ 5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74">
                  <a:moveTo>
                    <a:pt x="64" y="57"/>
                  </a:moveTo>
                  <a:cubicBezTo>
                    <a:pt x="64" y="69"/>
                    <a:pt x="57" y="74"/>
                    <a:pt x="42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15" y="74"/>
                    <a:pt x="10" y="73"/>
                    <a:pt x="7" y="70"/>
                  </a:cubicBezTo>
                  <a:cubicBezTo>
                    <a:pt x="2" y="67"/>
                    <a:pt x="0" y="63"/>
                    <a:pt x="0" y="5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1"/>
                    <a:pt x="2" y="7"/>
                    <a:pt x="7" y="4"/>
                  </a:cubicBezTo>
                  <a:cubicBezTo>
                    <a:pt x="10" y="1"/>
                    <a:pt x="15" y="0"/>
                    <a:pt x="2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7" y="0"/>
                    <a:pt x="64" y="6"/>
                    <a:pt x="64" y="17"/>
                  </a:cubicBezTo>
                  <a:lnTo>
                    <a:pt x="64" y="57"/>
                  </a:lnTo>
                  <a:close/>
                  <a:moveTo>
                    <a:pt x="51" y="55"/>
                  </a:moveTo>
                  <a:cubicBezTo>
                    <a:pt x="51" y="20"/>
                    <a:pt x="51" y="20"/>
                    <a:pt x="51" y="20"/>
                  </a:cubicBezTo>
                  <a:cubicBezTo>
                    <a:pt x="51" y="17"/>
                    <a:pt x="50" y="14"/>
                    <a:pt x="48" y="13"/>
                  </a:cubicBezTo>
                  <a:cubicBezTo>
                    <a:pt x="46" y="12"/>
                    <a:pt x="43" y="11"/>
                    <a:pt x="39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1"/>
                    <a:pt x="18" y="12"/>
                    <a:pt x="16" y="13"/>
                  </a:cubicBezTo>
                  <a:cubicBezTo>
                    <a:pt x="14" y="14"/>
                    <a:pt x="14" y="17"/>
                    <a:pt x="14" y="20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7"/>
                    <a:pt x="15" y="60"/>
                    <a:pt x="17" y="61"/>
                  </a:cubicBezTo>
                  <a:cubicBezTo>
                    <a:pt x="18" y="63"/>
                    <a:pt x="21" y="63"/>
                    <a:pt x="25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3" y="63"/>
                    <a:pt x="46" y="63"/>
                    <a:pt x="48" y="61"/>
                  </a:cubicBezTo>
                  <a:cubicBezTo>
                    <a:pt x="50" y="60"/>
                    <a:pt x="51" y="58"/>
                    <a:pt x="51" y="55"/>
                  </a:cubicBez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60" name="Freeform 61"/>
            <p:cNvSpPr>
              <a:spLocks/>
            </p:cNvSpPr>
            <p:nvPr userDrawn="1"/>
          </p:nvSpPr>
          <p:spPr bwMode="auto">
            <a:xfrm>
              <a:off x="2696" y="2987"/>
              <a:ext cx="98" cy="112"/>
            </a:xfrm>
            <a:custGeom>
              <a:avLst/>
              <a:gdLst>
                <a:gd name="T0" fmla="*/ 65 w 65"/>
                <a:gd name="T1" fmla="*/ 74 h 74"/>
                <a:gd name="T2" fmla="*/ 48 w 65"/>
                <a:gd name="T3" fmla="*/ 74 h 74"/>
                <a:gd name="T4" fmla="*/ 16 w 65"/>
                <a:gd name="T5" fmla="*/ 46 h 74"/>
                <a:gd name="T6" fmla="*/ 14 w 65"/>
                <a:gd name="T7" fmla="*/ 41 h 74"/>
                <a:gd name="T8" fmla="*/ 22 w 65"/>
                <a:gd name="T9" fmla="*/ 35 h 74"/>
                <a:gd name="T10" fmla="*/ 42 w 65"/>
                <a:gd name="T11" fmla="*/ 35 h 74"/>
                <a:gd name="T12" fmla="*/ 51 w 65"/>
                <a:gd name="T13" fmla="*/ 27 h 74"/>
                <a:gd name="T14" fmla="*/ 51 w 65"/>
                <a:gd name="T15" fmla="*/ 19 h 74"/>
                <a:gd name="T16" fmla="*/ 40 w 65"/>
                <a:gd name="T17" fmla="*/ 11 h 74"/>
                <a:gd name="T18" fmla="*/ 13 w 65"/>
                <a:gd name="T19" fmla="*/ 11 h 74"/>
                <a:gd name="T20" fmla="*/ 13 w 65"/>
                <a:gd name="T21" fmla="*/ 74 h 74"/>
                <a:gd name="T22" fmla="*/ 0 w 65"/>
                <a:gd name="T23" fmla="*/ 74 h 74"/>
                <a:gd name="T24" fmla="*/ 0 w 65"/>
                <a:gd name="T25" fmla="*/ 0 h 74"/>
                <a:gd name="T26" fmla="*/ 44 w 65"/>
                <a:gd name="T27" fmla="*/ 0 h 74"/>
                <a:gd name="T28" fmla="*/ 65 w 65"/>
                <a:gd name="T29" fmla="*/ 16 h 74"/>
                <a:gd name="T30" fmla="*/ 65 w 65"/>
                <a:gd name="T31" fmla="*/ 29 h 74"/>
                <a:gd name="T32" fmla="*/ 59 w 65"/>
                <a:gd name="T33" fmla="*/ 40 h 74"/>
                <a:gd name="T34" fmla="*/ 45 w 65"/>
                <a:gd name="T35" fmla="*/ 44 h 74"/>
                <a:gd name="T36" fmla="*/ 30 w 65"/>
                <a:gd name="T37" fmla="*/ 44 h 74"/>
                <a:gd name="T38" fmla="*/ 65 w 65"/>
                <a:gd name="T3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74">
                  <a:moveTo>
                    <a:pt x="65" y="74"/>
                  </a:moveTo>
                  <a:cubicBezTo>
                    <a:pt x="48" y="74"/>
                    <a:pt x="48" y="74"/>
                    <a:pt x="48" y="7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5" y="45"/>
                    <a:pt x="14" y="43"/>
                    <a:pt x="14" y="41"/>
                  </a:cubicBezTo>
                  <a:cubicBezTo>
                    <a:pt x="14" y="37"/>
                    <a:pt x="17" y="35"/>
                    <a:pt x="2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8" y="35"/>
                    <a:pt x="51" y="32"/>
                    <a:pt x="51" y="27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4"/>
                    <a:pt x="48" y="11"/>
                    <a:pt x="40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8" y="0"/>
                    <a:pt x="65" y="5"/>
                    <a:pt x="65" y="1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33"/>
                    <a:pt x="63" y="37"/>
                    <a:pt x="59" y="40"/>
                  </a:cubicBezTo>
                  <a:cubicBezTo>
                    <a:pt x="56" y="43"/>
                    <a:pt x="51" y="44"/>
                    <a:pt x="45" y="44"/>
                  </a:cubicBezTo>
                  <a:cubicBezTo>
                    <a:pt x="30" y="44"/>
                    <a:pt x="30" y="44"/>
                    <a:pt x="30" y="44"/>
                  </a:cubicBezTo>
                  <a:lnTo>
                    <a:pt x="65" y="74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61" name="Freeform 62"/>
            <p:cNvSpPr>
              <a:spLocks/>
            </p:cNvSpPr>
            <p:nvPr userDrawn="1"/>
          </p:nvSpPr>
          <p:spPr bwMode="auto">
            <a:xfrm>
              <a:off x="2847" y="2987"/>
              <a:ext cx="89" cy="112"/>
            </a:xfrm>
            <a:custGeom>
              <a:avLst/>
              <a:gdLst>
                <a:gd name="T0" fmla="*/ 57 w 59"/>
                <a:gd name="T1" fmla="*/ 43 h 74"/>
                <a:gd name="T2" fmla="*/ 13 w 59"/>
                <a:gd name="T3" fmla="*/ 43 h 74"/>
                <a:gd name="T4" fmla="*/ 13 w 59"/>
                <a:gd name="T5" fmla="*/ 55 h 74"/>
                <a:gd name="T6" fmla="*/ 25 w 59"/>
                <a:gd name="T7" fmla="*/ 63 h 74"/>
                <a:gd name="T8" fmla="*/ 59 w 59"/>
                <a:gd name="T9" fmla="*/ 63 h 74"/>
                <a:gd name="T10" fmla="*/ 59 w 59"/>
                <a:gd name="T11" fmla="*/ 74 h 74"/>
                <a:gd name="T12" fmla="*/ 21 w 59"/>
                <a:gd name="T13" fmla="*/ 74 h 74"/>
                <a:gd name="T14" fmla="*/ 6 w 59"/>
                <a:gd name="T15" fmla="*/ 70 h 74"/>
                <a:gd name="T16" fmla="*/ 0 w 59"/>
                <a:gd name="T17" fmla="*/ 58 h 74"/>
                <a:gd name="T18" fmla="*/ 0 w 59"/>
                <a:gd name="T19" fmla="*/ 17 h 74"/>
                <a:gd name="T20" fmla="*/ 6 w 59"/>
                <a:gd name="T21" fmla="*/ 5 h 74"/>
                <a:gd name="T22" fmla="*/ 20 w 59"/>
                <a:gd name="T23" fmla="*/ 0 h 74"/>
                <a:gd name="T24" fmla="*/ 59 w 59"/>
                <a:gd name="T25" fmla="*/ 0 h 74"/>
                <a:gd name="T26" fmla="*/ 59 w 59"/>
                <a:gd name="T27" fmla="*/ 11 h 74"/>
                <a:gd name="T28" fmla="*/ 25 w 59"/>
                <a:gd name="T29" fmla="*/ 11 h 74"/>
                <a:gd name="T30" fmla="*/ 13 w 59"/>
                <a:gd name="T31" fmla="*/ 19 h 74"/>
                <a:gd name="T32" fmla="*/ 13 w 59"/>
                <a:gd name="T33" fmla="*/ 32 h 74"/>
                <a:gd name="T34" fmla="*/ 57 w 59"/>
                <a:gd name="T35" fmla="*/ 32 h 74"/>
                <a:gd name="T36" fmla="*/ 57 w 59"/>
                <a:gd name="T37" fmla="*/ 4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74">
                  <a:moveTo>
                    <a:pt x="57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61"/>
                    <a:pt x="17" y="63"/>
                    <a:pt x="25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15" y="74"/>
                    <a:pt x="10" y="73"/>
                    <a:pt x="6" y="70"/>
                  </a:cubicBezTo>
                  <a:cubicBezTo>
                    <a:pt x="2" y="68"/>
                    <a:pt x="0" y="64"/>
                    <a:pt x="0" y="5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2"/>
                    <a:pt x="2" y="8"/>
                    <a:pt x="6" y="5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7" y="11"/>
                    <a:pt x="13" y="14"/>
                    <a:pt x="13" y="19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57" y="32"/>
                    <a:pt x="57" y="32"/>
                    <a:pt x="57" y="32"/>
                  </a:cubicBezTo>
                  <a:lnTo>
                    <a:pt x="57" y="43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62" name="Freeform 63"/>
            <p:cNvSpPr>
              <a:spLocks/>
            </p:cNvSpPr>
            <p:nvPr userDrawn="1"/>
          </p:nvSpPr>
          <p:spPr bwMode="auto">
            <a:xfrm>
              <a:off x="2995" y="2987"/>
              <a:ext cx="89" cy="112"/>
            </a:xfrm>
            <a:custGeom>
              <a:avLst/>
              <a:gdLst>
                <a:gd name="T0" fmla="*/ 59 w 59"/>
                <a:gd name="T1" fmla="*/ 11 h 74"/>
                <a:gd name="T2" fmla="*/ 25 w 59"/>
                <a:gd name="T3" fmla="*/ 11 h 74"/>
                <a:gd name="T4" fmla="*/ 14 w 59"/>
                <a:gd name="T5" fmla="*/ 14 h 74"/>
                <a:gd name="T6" fmla="*/ 13 w 59"/>
                <a:gd name="T7" fmla="*/ 24 h 74"/>
                <a:gd name="T8" fmla="*/ 16 w 59"/>
                <a:gd name="T9" fmla="*/ 30 h 74"/>
                <a:gd name="T10" fmla="*/ 25 w 59"/>
                <a:gd name="T11" fmla="*/ 31 h 74"/>
                <a:gd name="T12" fmla="*/ 39 w 59"/>
                <a:gd name="T13" fmla="*/ 31 h 74"/>
                <a:gd name="T14" fmla="*/ 53 w 59"/>
                <a:gd name="T15" fmla="*/ 35 h 74"/>
                <a:gd name="T16" fmla="*/ 58 w 59"/>
                <a:gd name="T17" fmla="*/ 47 h 74"/>
                <a:gd name="T18" fmla="*/ 58 w 59"/>
                <a:gd name="T19" fmla="*/ 58 h 74"/>
                <a:gd name="T20" fmla="*/ 53 w 59"/>
                <a:gd name="T21" fmla="*/ 70 h 74"/>
                <a:gd name="T22" fmla="*/ 38 w 59"/>
                <a:gd name="T23" fmla="*/ 74 h 74"/>
                <a:gd name="T24" fmla="*/ 0 w 59"/>
                <a:gd name="T25" fmla="*/ 74 h 74"/>
                <a:gd name="T26" fmla="*/ 0 w 59"/>
                <a:gd name="T27" fmla="*/ 63 h 74"/>
                <a:gd name="T28" fmla="*/ 34 w 59"/>
                <a:gd name="T29" fmla="*/ 63 h 74"/>
                <a:gd name="T30" fmla="*/ 44 w 59"/>
                <a:gd name="T31" fmla="*/ 60 h 74"/>
                <a:gd name="T32" fmla="*/ 45 w 59"/>
                <a:gd name="T33" fmla="*/ 50 h 74"/>
                <a:gd name="T34" fmla="*/ 34 w 59"/>
                <a:gd name="T35" fmla="*/ 42 h 74"/>
                <a:gd name="T36" fmla="*/ 20 w 59"/>
                <a:gd name="T37" fmla="*/ 42 h 74"/>
                <a:gd name="T38" fmla="*/ 6 w 59"/>
                <a:gd name="T39" fmla="*/ 38 h 74"/>
                <a:gd name="T40" fmla="*/ 0 w 59"/>
                <a:gd name="T41" fmla="*/ 27 h 74"/>
                <a:gd name="T42" fmla="*/ 0 w 59"/>
                <a:gd name="T43" fmla="*/ 16 h 74"/>
                <a:gd name="T44" fmla="*/ 6 w 59"/>
                <a:gd name="T45" fmla="*/ 3 h 74"/>
                <a:gd name="T46" fmla="*/ 20 w 59"/>
                <a:gd name="T47" fmla="*/ 0 h 74"/>
                <a:gd name="T48" fmla="*/ 59 w 59"/>
                <a:gd name="T49" fmla="*/ 0 h 74"/>
                <a:gd name="T50" fmla="*/ 59 w 59"/>
                <a:gd name="T51" fmla="*/ 1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74">
                  <a:moveTo>
                    <a:pt x="59" y="11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9" y="11"/>
                    <a:pt x="16" y="12"/>
                    <a:pt x="14" y="14"/>
                  </a:cubicBezTo>
                  <a:cubicBezTo>
                    <a:pt x="13" y="16"/>
                    <a:pt x="13" y="19"/>
                    <a:pt x="13" y="24"/>
                  </a:cubicBezTo>
                  <a:cubicBezTo>
                    <a:pt x="13" y="26"/>
                    <a:pt x="14" y="28"/>
                    <a:pt x="16" y="30"/>
                  </a:cubicBezTo>
                  <a:cubicBezTo>
                    <a:pt x="18" y="31"/>
                    <a:pt x="21" y="31"/>
                    <a:pt x="25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45" y="31"/>
                    <a:pt x="49" y="33"/>
                    <a:pt x="53" y="35"/>
                  </a:cubicBezTo>
                  <a:cubicBezTo>
                    <a:pt x="57" y="38"/>
                    <a:pt x="58" y="42"/>
                    <a:pt x="58" y="47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8" y="63"/>
                    <a:pt x="57" y="67"/>
                    <a:pt x="53" y="70"/>
                  </a:cubicBezTo>
                  <a:cubicBezTo>
                    <a:pt x="49" y="73"/>
                    <a:pt x="44" y="74"/>
                    <a:pt x="38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9" y="63"/>
                    <a:pt x="43" y="62"/>
                    <a:pt x="44" y="60"/>
                  </a:cubicBezTo>
                  <a:cubicBezTo>
                    <a:pt x="45" y="58"/>
                    <a:pt x="45" y="55"/>
                    <a:pt x="45" y="50"/>
                  </a:cubicBezTo>
                  <a:cubicBezTo>
                    <a:pt x="45" y="45"/>
                    <a:pt x="42" y="42"/>
                    <a:pt x="34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4" y="42"/>
                    <a:pt x="10" y="41"/>
                    <a:pt x="6" y="38"/>
                  </a:cubicBezTo>
                  <a:cubicBezTo>
                    <a:pt x="2" y="36"/>
                    <a:pt x="0" y="32"/>
                    <a:pt x="0" y="2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1"/>
                    <a:pt x="2" y="6"/>
                    <a:pt x="6" y="3"/>
                  </a:cubicBezTo>
                  <a:cubicBezTo>
                    <a:pt x="9" y="1"/>
                    <a:pt x="14" y="0"/>
                    <a:pt x="2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11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63" name="Freeform 64"/>
            <p:cNvSpPr>
              <a:spLocks/>
            </p:cNvSpPr>
            <p:nvPr userDrawn="1"/>
          </p:nvSpPr>
          <p:spPr bwMode="auto">
            <a:xfrm>
              <a:off x="3132" y="2987"/>
              <a:ext cx="87" cy="112"/>
            </a:xfrm>
            <a:custGeom>
              <a:avLst/>
              <a:gdLst>
                <a:gd name="T0" fmla="*/ 87 w 87"/>
                <a:gd name="T1" fmla="*/ 17 h 112"/>
                <a:gd name="T2" fmla="*/ 54 w 87"/>
                <a:gd name="T3" fmla="*/ 17 h 112"/>
                <a:gd name="T4" fmla="*/ 54 w 87"/>
                <a:gd name="T5" fmla="*/ 112 h 112"/>
                <a:gd name="T6" fmla="*/ 33 w 87"/>
                <a:gd name="T7" fmla="*/ 112 h 112"/>
                <a:gd name="T8" fmla="*/ 33 w 87"/>
                <a:gd name="T9" fmla="*/ 17 h 112"/>
                <a:gd name="T10" fmla="*/ 0 w 87"/>
                <a:gd name="T11" fmla="*/ 17 h 112"/>
                <a:gd name="T12" fmla="*/ 0 w 87"/>
                <a:gd name="T13" fmla="*/ 0 h 112"/>
                <a:gd name="T14" fmla="*/ 87 w 87"/>
                <a:gd name="T15" fmla="*/ 0 h 112"/>
                <a:gd name="T16" fmla="*/ 87 w 87"/>
                <a:gd name="T17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112">
                  <a:moveTo>
                    <a:pt x="87" y="17"/>
                  </a:moveTo>
                  <a:lnTo>
                    <a:pt x="54" y="17"/>
                  </a:lnTo>
                  <a:lnTo>
                    <a:pt x="54" y="112"/>
                  </a:lnTo>
                  <a:lnTo>
                    <a:pt x="33" y="112"/>
                  </a:lnTo>
                  <a:lnTo>
                    <a:pt x="33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17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64" name="Rectangle 65"/>
            <p:cNvSpPr>
              <a:spLocks noChangeArrowheads="1"/>
            </p:cNvSpPr>
            <p:nvPr userDrawn="1"/>
          </p:nvSpPr>
          <p:spPr bwMode="auto">
            <a:xfrm>
              <a:off x="3266" y="2987"/>
              <a:ext cx="21" cy="112"/>
            </a:xfrm>
            <a:prstGeom prst="rect">
              <a:avLst/>
            </a:pr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65" name="Freeform 66"/>
            <p:cNvSpPr>
              <a:spLocks noEditPoints="1"/>
            </p:cNvSpPr>
            <p:nvPr userDrawn="1"/>
          </p:nvSpPr>
          <p:spPr bwMode="auto">
            <a:xfrm>
              <a:off x="3343" y="2959"/>
              <a:ext cx="89" cy="140"/>
            </a:xfrm>
            <a:custGeom>
              <a:avLst/>
              <a:gdLst>
                <a:gd name="T0" fmla="*/ 59 w 59"/>
                <a:gd name="T1" fmla="*/ 93 h 93"/>
                <a:gd name="T2" fmla="*/ 21 w 59"/>
                <a:gd name="T3" fmla="*/ 93 h 93"/>
                <a:gd name="T4" fmla="*/ 6 w 59"/>
                <a:gd name="T5" fmla="*/ 89 h 93"/>
                <a:gd name="T6" fmla="*/ 0 w 59"/>
                <a:gd name="T7" fmla="*/ 77 h 93"/>
                <a:gd name="T8" fmla="*/ 0 w 59"/>
                <a:gd name="T9" fmla="*/ 36 h 93"/>
                <a:gd name="T10" fmla="*/ 5 w 59"/>
                <a:gd name="T11" fmla="*/ 23 h 93"/>
                <a:gd name="T12" fmla="*/ 20 w 59"/>
                <a:gd name="T13" fmla="*/ 19 h 93"/>
                <a:gd name="T14" fmla="*/ 59 w 59"/>
                <a:gd name="T15" fmla="*/ 19 h 93"/>
                <a:gd name="T16" fmla="*/ 59 w 59"/>
                <a:gd name="T17" fmla="*/ 30 h 93"/>
                <a:gd name="T18" fmla="*/ 25 w 59"/>
                <a:gd name="T19" fmla="*/ 30 h 93"/>
                <a:gd name="T20" fmla="*/ 13 w 59"/>
                <a:gd name="T21" fmla="*/ 38 h 93"/>
                <a:gd name="T22" fmla="*/ 13 w 59"/>
                <a:gd name="T23" fmla="*/ 51 h 93"/>
                <a:gd name="T24" fmla="*/ 59 w 59"/>
                <a:gd name="T25" fmla="*/ 51 h 93"/>
                <a:gd name="T26" fmla="*/ 59 w 59"/>
                <a:gd name="T27" fmla="*/ 62 h 93"/>
                <a:gd name="T28" fmla="*/ 13 w 59"/>
                <a:gd name="T29" fmla="*/ 62 h 93"/>
                <a:gd name="T30" fmla="*/ 13 w 59"/>
                <a:gd name="T31" fmla="*/ 74 h 93"/>
                <a:gd name="T32" fmla="*/ 25 w 59"/>
                <a:gd name="T33" fmla="*/ 82 h 93"/>
                <a:gd name="T34" fmla="*/ 59 w 59"/>
                <a:gd name="T35" fmla="*/ 82 h 93"/>
                <a:gd name="T36" fmla="*/ 59 w 59"/>
                <a:gd name="T37" fmla="*/ 93 h 93"/>
                <a:gd name="T38" fmla="*/ 44 w 59"/>
                <a:gd name="T39" fmla="*/ 13 h 93"/>
                <a:gd name="T40" fmla="*/ 34 w 59"/>
                <a:gd name="T41" fmla="*/ 13 h 93"/>
                <a:gd name="T42" fmla="*/ 24 w 59"/>
                <a:gd name="T43" fmla="*/ 0 h 93"/>
                <a:gd name="T44" fmla="*/ 35 w 59"/>
                <a:gd name="T45" fmla="*/ 0 h 93"/>
                <a:gd name="T46" fmla="*/ 44 w 59"/>
                <a:gd name="T47" fmla="*/ 1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93">
                  <a:moveTo>
                    <a:pt x="59" y="93"/>
                  </a:moveTo>
                  <a:cubicBezTo>
                    <a:pt x="21" y="93"/>
                    <a:pt x="21" y="93"/>
                    <a:pt x="21" y="93"/>
                  </a:cubicBezTo>
                  <a:cubicBezTo>
                    <a:pt x="15" y="93"/>
                    <a:pt x="10" y="92"/>
                    <a:pt x="6" y="89"/>
                  </a:cubicBezTo>
                  <a:cubicBezTo>
                    <a:pt x="2" y="87"/>
                    <a:pt x="0" y="83"/>
                    <a:pt x="0" y="7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0"/>
                    <a:pt x="2" y="26"/>
                    <a:pt x="5" y="23"/>
                  </a:cubicBezTo>
                  <a:cubicBezTo>
                    <a:pt x="9" y="21"/>
                    <a:pt x="14" y="19"/>
                    <a:pt x="2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17" y="30"/>
                    <a:pt x="13" y="33"/>
                    <a:pt x="13" y="3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80"/>
                    <a:pt x="17" y="82"/>
                    <a:pt x="25" y="82"/>
                  </a:cubicBezTo>
                  <a:cubicBezTo>
                    <a:pt x="59" y="82"/>
                    <a:pt x="59" y="82"/>
                    <a:pt x="59" y="82"/>
                  </a:cubicBezTo>
                  <a:lnTo>
                    <a:pt x="59" y="93"/>
                  </a:lnTo>
                  <a:close/>
                  <a:moveTo>
                    <a:pt x="44" y="13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4" y="13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66" name="Freeform 67"/>
            <p:cNvSpPr>
              <a:spLocks/>
            </p:cNvSpPr>
            <p:nvPr userDrawn="1"/>
          </p:nvSpPr>
          <p:spPr bwMode="auto">
            <a:xfrm>
              <a:off x="3486" y="2987"/>
              <a:ext cx="98" cy="112"/>
            </a:xfrm>
            <a:custGeom>
              <a:avLst/>
              <a:gdLst>
                <a:gd name="T0" fmla="*/ 65 w 65"/>
                <a:gd name="T1" fmla="*/ 74 h 74"/>
                <a:gd name="T2" fmla="*/ 49 w 65"/>
                <a:gd name="T3" fmla="*/ 74 h 74"/>
                <a:gd name="T4" fmla="*/ 16 w 65"/>
                <a:gd name="T5" fmla="*/ 46 h 74"/>
                <a:gd name="T6" fmla="*/ 15 w 65"/>
                <a:gd name="T7" fmla="*/ 41 h 74"/>
                <a:gd name="T8" fmla="*/ 23 w 65"/>
                <a:gd name="T9" fmla="*/ 35 h 74"/>
                <a:gd name="T10" fmla="*/ 42 w 65"/>
                <a:gd name="T11" fmla="*/ 35 h 74"/>
                <a:gd name="T12" fmla="*/ 52 w 65"/>
                <a:gd name="T13" fmla="*/ 27 h 74"/>
                <a:gd name="T14" fmla="*/ 52 w 65"/>
                <a:gd name="T15" fmla="*/ 19 h 74"/>
                <a:gd name="T16" fmla="*/ 41 w 65"/>
                <a:gd name="T17" fmla="*/ 11 h 74"/>
                <a:gd name="T18" fmla="*/ 14 w 65"/>
                <a:gd name="T19" fmla="*/ 11 h 74"/>
                <a:gd name="T20" fmla="*/ 14 w 65"/>
                <a:gd name="T21" fmla="*/ 74 h 74"/>
                <a:gd name="T22" fmla="*/ 0 w 65"/>
                <a:gd name="T23" fmla="*/ 74 h 74"/>
                <a:gd name="T24" fmla="*/ 0 w 65"/>
                <a:gd name="T25" fmla="*/ 0 h 74"/>
                <a:gd name="T26" fmla="*/ 45 w 65"/>
                <a:gd name="T27" fmla="*/ 0 h 74"/>
                <a:gd name="T28" fmla="*/ 65 w 65"/>
                <a:gd name="T29" fmla="*/ 16 h 74"/>
                <a:gd name="T30" fmla="*/ 65 w 65"/>
                <a:gd name="T31" fmla="*/ 29 h 74"/>
                <a:gd name="T32" fmla="*/ 60 w 65"/>
                <a:gd name="T33" fmla="*/ 40 h 74"/>
                <a:gd name="T34" fmla="*/ 46 w 65"/>
                <a:gd name="T35" fmla="*/ 44 h 74"/>
                <a:gd name="T36" fmla="*/ 31 w 65"/>
                <a:gd name="T37" fmla="*/ 44 h 74"/>
                <a:gd name="T38" fmla="*/ 65 w 65"/>
                <a:gd name="T3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74">
                  <a:moveTo>
                    <a:pt x="65" y="74"/>
                  </a:moveTo>
                  <a:cubicBezTo>
                    <a:pt x="49" y="74"/>
                    <a:pt x="49" y="74"/>
                    <a:pt x="49" y="7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5" y="45"/>
                    <a:pt x="15" y="43"/>
                    <a:pt x="15" y="41"/>
                  </a:cubicBezTo>
                  <a:cubicBezTo>
                    <a:pt x="15" y="37"/>
                    <a:pt x="18" y="35"/>
                    <a:pt x="23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9" y="35"/>
                    <a:pt x="52" y="32"/>
                    <a:pt x="52" y="27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4"/>
                    <a:pt x="48" y="11"/>
                    <a:pt x="41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8" y="0"/>
                    <a:pt x="65" y="5"/>
                    <a:pt x="65" y="1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33"/>
                    <a:pt x="64" y="37"/>
                    <a:pt x="60" y="40"/>
                  </a:cubicBezTo>
                  <a:cubicBezTo>
                    <a:pt x="57" y="43"/>
                    <a:pt x="52" y="44"/>
                    <a:pt x="46" y="44"/>
                  </a:cubicBezTo>
                  <a:cubicBezTo>
                    <a:pt x="31" y="44"/>
                    <a:pt x="31" y="44"/>
                    <a:pt x="31" y="44"/>
                  </a:cubicBezTo>
                  <a:lnTo>
                    <a:pt x="65" y="74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67" name="Freeform 68"/>
            <p:cNvSpPr>
              <a:spLocks/>
            </p:cNvSpPr>
            <p:nvPr userDrawn="1"/>
          </p:nvSpPr>
          <p:spPr bwMode="auto">
            <a:xfrm>
              <a:off x="3638" y="2987"/>
              <a:ext cx="89" cy="112"/>
            </a:xfrm>
            <a:custGeom>
              <a:avLst/>
              <a:gdLst>
                <a:gd name="T0" fmla="*/ 56 w 59"/>
                <a:gd name="T1" fmla="*/ 43 h 74"/>
                <a:gd name="T2" fmla="*/ 13 w 59"/>
                <a:gd name="T3" fmla="*/ 43 h 74"/>
                <a:gd name="T4" fmla="*/ 13 w 59"/>
                <a:gd name="T5" fmla="*/ 55 h 74"/>
                <a:gd name="T6" fmla="*/ 25 w 59"/>
                <a:gd name="T7" fmla="*/ 63 h 74"/>
                <a:gd name="T8" fmla="*/ 59 w 59"/>
                <a:gd name="T9" fmla="*/ 63 h 74"/>
                <a:gd name="T10" fmla="*/ 59 w 59"/>
                <a:gd name="T11" fmla="*/ 74 h 74"/>
                <a:gd name="T12" fmla="*/ 21 w 59"/>
                <a:gd name="T13" fmla="*/ 74 h 74"/>
                <a:gd name="T14" fmla="*/ 6 w 59"/>
                <a:gd name="T15" fmla="*/ 70 h 74"/>
                <a:gd name="T16" fmla="*/ 0 w 59"/>
                <a:gd name="T17" fmla="*/ 58 h 74"/>
                <a:gd name="T18" fmla="*/ 0 w 59"/>
                <a:gd name="T19" fmla="*/ 17 h 74"/>
                <a:gd name="T20" fmla="*/ 5 w 59"/>
                <a:gd name="T21" fmla="*/ 5 h 74"/>
                <a:gd name="T22" fmla="*/ 20 w 59"/>
                <a:gd name="T23" fmla="*/ 0 h 74"/>
                <a:gd name="T24" fmla="*/ 59 w 59"/>
                <a:gd name="T25" fmla="*/ 0 h 74"/>
                <a:gd name="T26" fmla="*/ 59 w 59"/>
                <a:gd name="T27" fmla="*/ 11 h 74"/>
                <a:gd name="T28" fmla="*/ 25 w 59"/>
                <a:gd name="T29" fmla="*/ 11 h 74"/>
                <a:gd name="T30" fmla="*/ 13 w 59"/>
                <a:gd name="T31" fmla="*/ 19 h 74"/>
                <a:gd name="T32" fmla="*/ 13 w 59"/>
                <a:gd name="T33" fmla="*/ 32 h 74"/>
                <a:gd name="T34" fmla="*/ 56 w 59"/>
                <a:gd name="T35" fmla="*/ 32 h 74"/>
                <a:gd name="T36" fmla="*/ 56 w 59"/>
                <a:gd name="T37" fmla="*/ 4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74">
                  <a:moveTo>
                    <a:pt x="56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61"/>
                    <a:pt x="17" y="63"/>
                    <a:pt x="25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15" y="74"/>
                    <a:pt x="10" y="73"/>
                    <a:pt x="6" y="70"/>
                  </a:cubicBezTo>
                  <a:cubicBezTo>
                    <a:pt x="2" y="68"/>
                    <a:pt x="0" y="64"/>
                    <a:pt x="0" y="5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2"/>
                    <a:pt x="2" y="8"/>
                    <a:pt x="5" y="5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7" y="11"/>
                    <a:pt x="13" y="14"/>
                    <a:pt x="13" y="19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56" y="32"/>
                    <a:pt x="56" y="32"/>
                    <a:pt x="56" y="32"/>
                  </a:cubicBezTo>
                  <a:lnTo>
                    <a:pt x="56" y="43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68" name="Rectangle 69"/>
            <p:cNvSpPr>
              <a:spLocks noChangeArrowheads="1"/>
            </p:cNvSpPr>
            <p:nvPr userDrawn="1"/>
          </p:nvSpPr>
          <p:spPr bwMode="auto">
            <a:xfrm>
              <a:off x="2023" y="1245"/>
              <a:ext cx="148" cy="751"/>
            </a:xfrm>
            <a:prstGeom prst="rect">
              <a:avLst/>
            </a:pr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69" name="Freeform 70"/>
            <p:cNvSpPr>
              <a:spLocks/>
            </p:cNvSpPr>
            <p:nvPr userDrawn="1"/>
          </p:nvSpPr>
          <p:spPr bwMode="auto">
            <a:xfrm>
              <a:off x="3145" y="1221"/>
              <a:ext cx="588" cy="801"/>
            </a:xfrm>
            <a:custGeom>
              <a:avLst/>
              <a:gdLst>
                <a:gd name="T0" fmla="*/ 299 w 390"/>
                <a:gd name="T1" fmla="*/ 16 h 531"/>
                <a:gd name="T2" fmla="*/ 299 w 390"/>
                <a:gd name="T3" fmla="*/ 314 h 531"/>
                <a:gd name="T4" fmla="*/ 15 w 390"/>
                <a:gd name="T5" fmla="*/ 0 h 531"/>
                <a:gd name="T6" fmla="*/ 0 w 390"/>
                <a:gd name="T7" fmla="*/ 0 h 531"/>
                <a:gd name="T8" fmla="*/ 0 w 390"/>
                <a:gd name="T9" fmla="*/ 514 h 531"/>
                <a:gd name="T10" fmla="*/ 91 w 390"/>
                <a:gd name="T11" fmla="*/ 514 h 531"/>
                <a:gd name="T12" fmla="*/ 91 w 390"/>
                <a:gd name="T13" fmla="*/ 220 h 531"/>
                <a:gd name="T14" fmla="*/ 374 w 390"/>
                <a:gd name="T15" fmla="*/ 531 h 531"/>
                <a:gd name="T16" fmla="*/ 390 w 390"/>
                <a:gd name="T17" fmla="*/ 531 h 531"/>
                <a:gd name="T18" fmla="*/ 390 w 390"/>
                <a:gd name="T19" fmla="*/ 16 h 531"/>
                <a:gd name="T20" fmla="*/ 299 w 390"/>
                <a:gd name="T21" fmla="*/ 16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0" h="531">
                  <a:moveTo>
                    <a:pt x="299" y="16"/>
                  </a:moveTo>
                  <a:cubicBezTo>
                    <a:pt x="299" y="314"/>
                    <a:pt x="299" y="314"/>
                    <a:pt x="299" y="314"/>
                  </a:cubicBezTo>
                  <a:cubicBezTo>
                    <a:pt x="283" y="296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91" y="514"/>
                    <a:pt x="91" y="514"/>
                    <a:pt x="91" y="514"/>
                  </a:cubicBezTo>
                  <a:cubicBezTo>
                    <a:pt x="91" y="220"/>
                    <a:pt x="91" y="220"/>
                    <a:pt x="91" y="220"/>
                  </a:cubicBezTo>
                  <a:cubicBezTo>
                    <a:pt x="107" y="238"/>
                    <a:pt x="374" y="531"/>
                    <a:pt x="374" y="531"/>
                  </a:cubicBezTo>
                  <a:cubicBezTo>
                    <a:pt x="390" y="531"/>
                    <a:pt x="390" y="531"/>
                    <a:pt x="390" y="531"/>
                  </a:cubicBezTo>
                  <a:cubicBezTo>
                    <a:pt x="390" y="16"/>
                    <a:pt x="390" y="16"/>
                    <a:pt x="390" y="16"/>
                  </a:cubicBezTo>
                  <a:lnTo>
                    <a:pt x="299" y="16"/>
                  </a:ln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70" name="Freeform 71"/>
            <p:cNvSpPr>
              <a:spLocks/>
            </p:cNvSpPr>
            <p:nvPr userDrawn="1"/>
          </p:nvSpPr>
          <p:spPr bwMode="auto">
            <a:xfrm>
              <a:off x="2286" y="1221"/>
              <a:ext cx="687" cy="801"/>
            </a:xfrm>
            <a:custGeom>
              <a:avLst/>
              <a:gdLst>
                <a:gd name="T0" fmla="*/ 365 w 456"/>
                <a:gd name="T1" fmla="*/ 370 h 531"/>
                <a:gd name="T2" fmla="*/ 360 w 456"/>
                <a:gd name="T3" fmla="*/ 370 h 531"/>
                <a:gd name="T4" fmla="*/ 360 w 456"/>
                <a:gd name="T5" fmla="*/ 422 h 531"/>
                <a:gd name="T6" fmla="*/ 272 w 456"/>
                <a:gd name="T7" fmla="*/ 439 h 531"/>
                <a:gd name="T8" fmla="*/ 97 w 456"/>
                <a:gd name="T9" fmla="*/ 257 h 531"/>
                <a:gd name="T10" fmla="*/ 266 w 456"/>
                <a:gd name="T11" fmla="*/ 88 h 531"/>
                <a:gd name="T12" fmla="*/ 411 w 456"/>
                <a:gd name="T13" fmla="*/ 153 h 531"/>
                <a:gd name="T14" fmla="*/ 419 w 456"/>
                <a:gd name="T15" fmla="*/ 162 h 531"/>
                <a:gd name="T16" fmla="*/ 426 w 456"/>
                <a:gd name="T17" fmla="*/ 49 h 531"/>
                <a:gd name="T18" fmla="*/ 424 w 456"/>
                <a:gd name="T19" fmla="*/ 47 h 531"/>
                <a:gd name="T20" fmla="*/ 382 w 456"/>
                <a:gd name="T21" fmla="*/ 24 h 531"/>
                <a:gd name="T22" fmla="*/ 268 w 456"/>
                <a:gd name="T23" fmla="*/ 0 h 531"/>
                <a:gd name="T24" fmla="*/ 75 w 456"/>
                <a:gd name="T25" fmla="*/ 74 h 531"/>
                <a:gd name="T26" fmla="*/ 0 w 456"/>
                <a:gd name="T27" fmla="*/ 264 h 531"/>
                <a:gd name="T28" fmla="*/ 262 w 456"/>
                <a:gd name="T29" fmla="*/ 531 h 531"/>
                <a:gd name="T30" fmla="*/ 380 w 456"/>
                <a:gd name="T31" fmla="*/ 512 h 531"/>
                <a:gd name="T32" fmla="*/ 453 w 456"/>
                <a:gd name="T33" fmla="*/ 482 h 531"/>
                <a:gd name="T34" fmla="*/ 456 w 456"/>
                <a:gd name="T35" fmla="*/ 481 h 531"/>
                <a:gd name="T36" fmla="*/ 456 w 456"/>
                <a:gd name="T37" fmla="*/ 355 h 531"/>
                <a:gd name="T38" fmla="*/ 450 w 456"/>
                <a:gd name="T39" fmla="*/ 357 h 531"/>
                <a:gd name="T40" fmla="*/ 365 w 456"/>
                <a:gd name="T41" fmla="*/ 37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6" h="531">
                  <a:moveTo>
                    <a:pt x="365" y="370"/>
                  </a:moveTo>
                  <a:cubicBezTo>
                    <a:pt x="360" y="370"/>
                    <a:pt x="360" y="370"/>
                    <a:pt x="360" y="370"/>
                  </a:cubicBezTo>
                  <a:cubicBezTo>
                    <a:pt x="360" y="422"/>
                    <a:pt x="360" y="422"/>
                    <a:pt x="360" y="422"/>
                  </a:cubicBezTo>
                  <a:cubicBezTo>
                    <a:pt x="327" y="434"/>
                    <a:pt x="302" y="439"/>
                    <a:pt x="272" y="439"/>
                  </a:cubicBezTo>
                  <a:cubicBezTo>
                    <a:pt x="166" y="439"/>
                    <a:pt x="97" y="368"/>
                    <a:pt x="97" y="257"/>
                  </a:cubicBezTo>
                  <a:cubicBezTo>
                    <a:pt x="97" y="153"/>
                    <a:pt x="162" y="88"/>
                    <a:pt x="266" y="88"/>
                  </a:cubicBezTo>
                  <a:cubicBezTo>
                    <a:pt x="325" y="88"/>
                    <a:pt x="374" y="110"/>
                    <a:pt x="411" y="153"/>
                  </a:cubicBezTo>
                  <a:cubicBezTo>
                    <a:pt x="419" y="162"/>
                    <a:pt x="419" y="162"/>
                    <a:pt x="419" y="162"/>
                  </a:cubicBezTo>
                  <a:cubicBezTo>
                    <a:pt x="426" y="49"/>
                    <a:pt x="426" y="49"/>
                    <a:pt x="426" y="49"/>
                  </a:cubicBezTo>
                  <a:cubicBezTo>
                    <a:pt x="424" y="47"/>
                    <a:pt x="424" y="47"/>
                    <a:pt x="424" y="47"/>
                  </a:cubicBezTo>
                  <a:cubicBezTo>
                    <a:pt x="408" y="36"/>
                    <a:pt x="401" y="32"/>
                    <a:pt x="382" y="24"/>
                  </a:cubicBezTo>
                  <a:cubicBezTo>
                    <a:pt x="343" y="7"/>
                    <a:pt x="310" y="0"/>
                    <a:pt x="268" y="0"/>
                  </a:cubicBezTo>
                  <a:cubicBezTo>
                    <a:pt x="192" y="0"/>
                    <a:pt x="124" y="26"/>
                    <a:pt x="75" y="74"/>
                  </a:cubicBezTo>
                  <a:cubicBezTo>
                    <a:pt x="27" y="121"/>
                    <a:pt x="0" y="189"/>
                    <a:pt x="0" y="264"/>
                  </a:cubicBezTo>
                  <a:cubicBezTo>
                    <a:pt x="0" y="418"/>
                    <a:pt x="110" y="531"/>
                    <a:pt x="262" y="531"/>
                  </a:cubicBezTo>
                  <a:cubicBezTo>
                    <a:pt x="300" y="531"/>
                    <a:pt x="343" y="524"/>
                    <a:pt x="380" y="512"/>
                  </a:cubicBezTo>
                  <a:cubicBezTo>
                    <a:pt x="406" y="505"/>
                    <a:pt x="420" y="499"/>
                    <a:pt x="453" y="482"/>
                  </a:cubicBezTo>
                  <a:cubicBezTo>
                    <a:pt x="456" y="481"/>
                    <a:pt x="456" y="481"/>
                    <a:pt x="456" y="481"/>
                  </a:cubicBezTo>
                  <a:cubicBezTo>
                    <a:pt x="456" y="355"/>
                    <a:pt x="456" y="355"/>
                    <a:pt x="456" y="355"/>
                  </a:cubicBezTo>
                  <a:cubicBezTo>
                    <a:pt x="450" y="357"/>
                    <a:pt x="450" y="357"/>
                    <a:pt x="450" y="357"/>
                  </a:cubicBezTo>
                  <a:cubicBezTo>
                    <a:pt x="423" y="367"/>
                    <a:pt x="395" y="371"/>
                    <a:pt x="365" y="370"/>
                  </a:cubicBezTo>
                  <a:close/>
                </a:path>
              </a:pathLst>
            </a:custGeom>
            <a:solidFill>
              <a:srgbClr val="70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  <p:sp>
          <p:nvSpPr>
            <p:cNvPr id="71" name="Freeform 72"/>
            <p:cNvSpPr>
              <a:spLocks/>
            </p:cNvSpPr>
            <p:nvPr userDrawn="1"/>
          </p:nvSpPr>
          <p:spPr bwMode="auto">
            <a:xfrm>
              <a:off x="2547" y="1514"/>
              <a:ext cx="469" cy="241"/>
            </a:xfrm>
            <a:custGeom>
              <a:avLst/>
              <a:gdLst>
                <a:gd name="T0" fmla="*/ 173 w 311"/>
                <a:gd name="T1" fmla="*/ 16 h 160"/>
                <a:gd name="T2" fmla="*/ 172 w 311"/>
                <a:gd name="T3" fmla="*/ 16 h 160"/>
                <a:gd name="T4" fmla="*/ 0 w 311"/>
                <a:gd name="T5" fmla="*/ 40 h 160"/>
                <a:gd name="T6" fmla="*/ 139 w 311"/>
                <a:gd name="T7" fmla="*/ 144 h 160"/>
                <a:gd name="T8" fmla="*/ 139 w 311"/>
                <a:gd name="T9" fmla="*/ 144 h 160"/>
                <a:gd name="T10" fmla="*/ 311 w 311"/>
                <a:gd name="T11" fmla="*/ 120 h 160"/>
                <a:gd name="T12" fmla="*/ 173 w 311"/>
                <a:gd name="T13" fmla="*/ 1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" h="160">
                  <a:moveTo>
                    <a:pt x="173" y="16"/>
                  </a:moveTo>
                  <a:cubicBezTo>
                    <a:pt x="172" y="16"/>
                    <a:pt x="172" y="16"/>
                    <a:pt x="172" y="16"/>
                  </a:cubicBezTo>
                  <a:cubicBezTo>
                    <a:pt x="110" y="0"/>
                    <a:pt x="47" y="9"/>
                    <a:pt x="0" y="40"/>
                  </a:cubicBezTo>
                  <a:cubicBezTo>
                    <a:pt x="26" y="89"/>
                    <a:pt x="77" y="127"/>
                    <a:pt x="139" y="144"/>
                  </a:cubicBezTo>
                  <a:cubicBezTo>
                    <a:pt x="139" y="144"/>
                    <a:pt x="139" y="144"/>
                    <a:pt x="139" y="144"/>
                  </a:cubicBezTo>
                  <a:cubicBezTo>
                    <a:pt x="201" y="160"/>
                    <a:pt x="264" y="151"/>
                    <a:pt x="311" y="120"/>
                  </a:cubicBezTo>
                  <a:cubicBezTo>
                    <a:pt x="285" y="71"/>
                    <a:pt x="234" y="32"/>
                    <a:pt x="173" y="16"/>
                  </a:cubicBezTo>
                  <a:close/>
                </a:path>
              </a:pathLst>
            </a:custGeom>
            <a:solidFill>
              <a:srgbClr val="94C0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231F2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90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9999" y="900000"/>
            <a:ext cx="8424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9998" y="1891968"/>
            <a:ext cx="2520000" cy="2530800"/>
          </a:xfrm>
        </p:spPr>
        <p:txBody>
          <a:bodyPr/>
          <a:lstStyle>
            <a:lvl1pPr marL="144000" indent="-144000">
              <a:spcBef>
                <a:spcPts val="400"/>
              </a:spcBef>
              <a:spcAft>
                <a:spcPts val="800"/>
              </a:spcAft>
              <a:buFont typeface="+mj-lt"/>
              <a:buAutoNum type="arabicPeriod"/>
              <a:defRPr b="1">
                <a:solidFill>
                  <a:schemeClr val="tx2">
                    <a:lumMod val="75000"/>
                  </a:schemeClr>
                </a:solidFill>
              </a:defRPr>
            </a:lvl1pPr>
            <a:lvl2pPr marL="324000" indent="-144000">
              <a:spcBef>
                <a:spcPts val="600"/>
              </a:spcBef>
              <a:spcAft>
                <a:spcPts val="800"/>
              </a:spcAft>
              <a:buFont typeface="+mj-lt"/>
              <a:buAutoNum type="alphaLcPeriod"/>
              <a:defRPr/>
            </a:lvl2pPr>
          </a:lstStyle>
          <a:p>
            <a:pPr lvl="0"/>
            <a:r>
              <a:rPr lang="fr-FR"/>
              <a:t>Titre de la partie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12000" y="1893600"/>
            <a:ext cx="2520000" cy="2530800"/>
          </a:xfrm>
        </p:spPr>
        <p:txBody>
          <a:bodyPr/>
          <a:lstStyle>
            <a:lvl1pPr marL="144000" indent="-144000">
              <a:spcBef>
                <a:spcPts val="400"/>
              </a:spcBef>
              <a:spcAft>
                <a:spcPts val="800"/>
              </a:spcAft>
              <a:buFont typeface="+mj-lt"/>
              <a:buAutoNum type="arabicPeriod"/>
              <a:defRPr b="1">
                <a:solidFill>
                  <a:schemeClr val="tx2">
                    <a:lumMod val="75000"/>
                  </a:schemeClr>
                </a:solidFill>
              </a:defRPr>
            </a:lvl1pPr>
            <a:lvl2pPr marL="324000" indent="-144000">
              <a:spcBef>
                <a:spcPts val="600"/>
              </a:spcBef>
              <a:spcAft>
                <a:spcPts val="800"/>
              </a:spcAft>
              <a:buFont typeface="+mj-lt"/>
              <a:buAutoNum type="alphaLcPeriod"/>
              <a:defRPr/>
            </a:lvl2pPr>
          </a:lstStyle>
          <a:p>
            <a:pPr lvl="0"/>
            <a:r>
              <a:rPr lang="fr-FR"/>
              <a:t>Titre de la partie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63999" y="1893600"/>
            <a:ext cx="2520000" cy="2530800"/>
          </a:xfrm>
        </p:spPr>
        <p:txBody>
          <a:bodyPr/>
          <a:lstStyle>
            <a:lvl1pPr marL="144000" indent="-144000">
              <a:spcBef>
                <a:spcPts val="400"/>
              </a:spcBef>
              <a:spcAft>
                <a:spcPts val="800"/>
              </a:spcAft>
              <a:buFont typeface="+mj-lt"/>
              <a:buAutoNum type="arabicPeriod"/>
              <a:defRPr b="1">
                <a:solidFill>
                  <a:schemeClr val="tx2">
                    <a:lumMod val="75000"/>
                  </a:schemeClr>
                </a:solidFill>
              </a:defRPr>
            </a:lvl1pPr>
            <a:lvl2pPr marL="324000" indent="-144000">
              <a:spcBef>
                <a:spcPts val="600"/>
              </a:spcBef>
              <a:spcAft>
                <a:spcPts val="800"/>
              </a:spcAft>
              <a:buFont typeface="+mj-lt"/>
              <a:buAutoNum type="alphaLcPeriod"/>
              <a:defRPr/>
            </a:lvl2pPr>
          </a:lstStyle>
          <a:p>
            <a:pPr lvl="0"/>
            <a:r>
              <a:rPr lang="fr-FR"/>
              <a:t>Titre de la partie</a:t>
            </a:r>
          </a:p>
          <a:p>
            <a:pPr lvl="1"/>
            <a:r>
              <a:rPr lang="fr-FR"/>
              <a:t>Deuxième niveau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14D808-32BB-44CC-B6A9-0601EBE96E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81459"/>
            <a:ext cx="59055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030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738000"/>
            <a:ext cx="9144000" cy="4406400"/>
          </a:xfrm>
          <a:solidFill>
            <a:schemeClr val="bg1">
              <a:lumMod val="85000"/>
            </a:schemeClr>
          </a:solidFill>
        </p:spPr>
        <p:txBody>
          <a:bodyPr tIns="1080000" anchor="ctr" anchorCtr="0"/>
          <a:lstStyle>
            <a:lvl1pPr algn="ctr">
              <a:defRPr cap="all" baseline="0"/>
            </a:lvl1pPr>
          </a:lstStyle>
          <a:p>
            <a:r>
              <a:rPr lang="fr-FR"/>
              <a:t>Sélectionner l’icône pour insérer une image, </a:t>
            </a:r>
            <a:br>
              <a:rPr lang="fr-FR"/>
            </a:br>
            <a:r>
              <a:rPr lang="fr-FR"/>
              <a:t>puis disposer l’image en arrière plan </a:t>
            </a:r>
            <a:br>
              <a:rPr lang="fr-FR"/>
            </a:br>
            <a:r>
              <a:rPr lang="fr-FR"/>
              <a:t>(Sélectionner l’image avec le bouton droit de la souris / </a:t>
            </a:r>
            <a:br>
              <a:rPr lang="fr-FR"/>
            </a:br>
            <a:r>
              <a:rPr lang="fr-FR"/>
              <a:t>Mettre à l’arrière plan)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9999" y="738000"/>
            <a:ext cx="8424000" cy="4046400"/>
          </a:xfrm>
          <a:custGeom>
            <a:avLst/>
            <a:gdLst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  <a:gd name="connsiteX2" fmla="*/ 0 w 8424000"/>
              <a:gd name="connsiteY2" fmla="*/ 40 h 4046400"/>
              <a:gd name="connsiteX3" fmla="*/ 8424000 w 8424000"/>
              <a:gd name="connsiteY3" fmla="*/ 0 h 4046400"/>
              <a:gd name="connsiteX4" fmla="*/ 8424000 w 8424000"/>
              <a:gd name="connsiteY4" fmla="*/ 4046400 h 4046400"/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  <a:gd name="connsiteX2" fmla="*/ 0 w 8424000"/>
              <a:gd name="connsiteY2" fmla="*/ 40 h 4046400"/>
              <a:gd name="connsiteX3" fmla="*/ 8424000 w 8424000"/>
              <a:gd name="connsiteY3" fmla="*/ 0 h 4046400"/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  <a:gd name="connsiteX2" fmla="*/ 0 w 8424000"/>
              <a:gd name="connsiteY2" fmla="*/ 40 h 4046400"/>
              <a:gd name="connsiteX3" fmla="*/ 8424000 w 8424000"/>
              <a:gd name="connsiteY3" fmla="*/ 0 h 4046400"/>
              <a:gd name="connsiteX4" fmla="*/ 8424000 w 8424000"/>
              <a:gd name="connsiteY4" fmla="*/ 4046400 h 4046400"/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  <a:gd name="connsiteX2" fmla="*/ 8424000 w 8424000"/>
              <a:gd name="connsiteY2" fmla="*/ 0 h 4046400"/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  <a:gd name="connsiteX2" fmla="*/ 0 w 8424000"/>
              <a:gd name="connsiteY2" fmla="*/ 40 h 4046400"/>
              <a:gd name="connsiteX3" fmla="*/ 8424000 w 8424000"/>
              <a:gd name="connsiteY3" fmla="*/ 0 h 4046400"/>
              <a:gd name="connsiteX4" fmla="*/ 8424000 w 8424000"/>
              <a:gd name="connsiteY4" fmla="*/ 4046400 h 4046400"/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  <a:gd name="connsiteX2" fmla="*/ 8424000 w 8424000"/>
              <a:gd name="connsiteY2" fmla="*/ 0 h 4046400"/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  <a:gd name="connsiteX2" fmla="*/ 0 w 8424000"/>
              <a:gd name="connsiteY2" fmla="*/ 40 h 4046400"/>
              <a:gd name="connsiteX3" fmla="*/ 8424000 w 8424000"/>
              <a:gd name="connsiteY3" fmla="*/ 0 h 4046400"/>
              <a:gd name="connsiteX4" fmla="*/ 8424000 w 8424000"/>
              <a:gd name="connsiteY4" fmla="*/ 4046400 h 4046400"/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424000" h="4046400" stroke="0" extrusionOk="0">
                <a:moveTo>
                  <a:pt x="8424000" y="4046400"/>
                </a:moveTo>
                <a:lnTo>
                  <a:pt x="0" y="4046360"/>
                </a:lnTo>
                <a:lnTo>
                  <a:pt x="0" y="40"/>
                </a:lnTo>
                <a:cubicBezTo>
                  <a:pt x="0" y="18"/>
                  <a:pt x="3771553" y="0"/>
                  <a:pt x="8424000" y="0"/>
                </a:cubicBezTo>
                <a:lnTo>
                  <a:pt x="8424000" y="4046400"/>
                </a:lnTo>
                <a:close/>
              </a:path>
              <a:path w="8424000" h="4046400" fill="none">
                <a:moveTo>
                  <a:pt x="8424000" y="4046400"/>
                </a:moveTo>
                <a:lnTo>
                  <a:pt x="0" y="4046360"/>
                </a:lnTo>
              </a:path>
            </a:pathLst>
          </a:custGeom>
          <a:ln w="10160">
            <a:solidFill>
              <a:schemeClr val="tx1"/>
            </a:solidFill>
          </a:ln>
        </p:spPr>
        <p:txBody>
          <a:bodyPr lIns="0" bIns="360000" anchor="ctr" anchorCtr="0"/>
          <a:lstStyle>
            <a:lvl1pPr marL="396000" indent="-396000">
              <a:buFont typeface="+mj-lt"/>
              <a:buAutoNum type="arabicPeriod"/>
              <a:defRPr sz="3250"/>
            </a:lvl1pPr>
          </a:lstStyle>
          <a:p>
            <a:r>
              <a:rPr lang="fr-FR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596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s 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9999" y="900000"/>
            <a:ext cx="8424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12000" y="180000"/>
            <a:ext cx="5472000" cy="360000"/>
          </a:xfrm>
        </p:spPr>
        <p:txBody>
          <a:bodyPr/>
          <a:lstStyle>
            <a:lvl1pPr marL="108000" indent="-108000" algn="r">
              <a:spcAft>
                <a:spcPts val="0"/>
              </a:spcAft>
              <a:buFont typeface="+mj-lt"/>
              <a:buAutoNum type="arabicPeriod"/>
              <a:defRPr sz="750" b="1"/>
            </a:lvl1pPr>
            <a:lvl2pPr marL="108000" indent="-108000" algn="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750"/>
            </a:lvl2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Sous-titre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59999" y="1836000"/>
            <a:ext cx="2520000" cy="2574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Texte de niveau 1</a:t>
            </a:r>
          </a:p>
          <a:p>
            <a:pPr lvl="1"/>
            <a:r>
              <a:rPr lang="fr-FR"/>
              <a:t>Texte de niveau 2</a:t>
            </a:r>
          </a:p>
          <a:p>
            <a:pPr lvl="2"/>
            <a:r>
              <a:rPr lang="fr-FR"/>
              <a:t>Texte de niveau 3</a:t>
            </a:r>
          </a:p>
          <a:p>
            <a:pPr lvl="3"/>
            <a:r>
              <a:rPr lang="fr-FR"/>
              <a:t>Texte de niveau 4</a:t>
            </a:r>
          </a:p>
          <a:p>
            <a:pPr lvl="4"/>
            <a:r>
              <a:rPr lang="fr-FR"/>
              <a:t>Texte de niveau 5</a:t>
            </a:r>
          </a:p>
        </p:txBody>
      </p:sp>
      <p:sp>
        <p:nvSpPr>
          <p:cNvPr id="13" name="Espace réservé du texte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312000" y="1836000"/>
            <a:ext cx="2520000" cy="2574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Texte de niveau 1</a:t>
            </a:r>
          </a:p>
          <a:p>
            <a:pPr lvl="1"/>
            <a:r>
              <a:rPr lang="fr-FR"/>
              <a:t>Texte de niveau 2</a:t>
            </a:r>
          </a:p>
          <a:p>
            <a:pPr lvl="2"/>
            <a:r>
              <a:rPr lang="fr-FR"/>
              <a:t>Texte de niveau 3</a:t>
            </a:r>
          </a:p>
          <a:p>
            <a:pPr lvl="3"/>
            <a:r>
              <a:rPr lang="fr-FR"/>
              <a:t>Texte de niveau 4</a:t>
            </a:r>
          </a:p>
          <a:p>
            <a:pPr lvl="4"/>
            <a:r>
              <a:rPr lang="fr-FR"/>
              <a:t>Texte de niveau 5</a:t>
            </a:r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64000" y="1836000"/>
            <a:ext cx="2520000" cy="2574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Texte de niveau 1</a:t>
            </a:r>
          </a:p>
          <a:p>
            <a:pPr lvl="1"/>
            <a:r>
              <a:rPr lang="fr-FR"/>
              <a:t>Texte de niveau 2</a:t>
            </a:r>
          </a:p>
          <a:p>
            <a:pPr lvl="2"/>
            <a:r>
              <a:rPr lang="fr-FR"/>
              <a:t>Texte de niveau 3</a:t>
            </a:r>
          </a:p>
          <a:p>
            <a:pPr lvl="3"/>
            <a:r>
              <a:rPr lang="fr-FR"/>
              <a:t>Texte de niveau 4</a:t>
            </a:r>
          </a:p>
          <a:p>
            <a:pPr lvl="4"/>
            <a:r>
              <a:rPr lang="fr-FR"/>
              <a:t>Texte de niveau 5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859243D-E315-45C6-88F7-99DA69255B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81459"/>
            <a:ext cx="59055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454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9999" y="900000"/>
            <a:ext cx="8424000" cy="720000"/>
          </a:xfrm>
        </p:spPr>
        <p:txBody>
          <a:bodyPr/>
          <a:lstStyle/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4" hasCustomPrompt="1"/>
          </p:nvPr>
        </p:nvSpPr>
        <p:spPr bwMode="gray">
          <a:xfrm>
            <a:off x="359998" y="1836000"/>
            <a:ext cx="8424000" cy="2574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Texte de niveau 1</a:t>
            </a:r>
          </a:p>
          <a:p>
            <a:pPr lvl="1"/>
            <a:r>
              <a:rPr lang="fr-FR"/>
              <a:t>Texte de niveau 2</a:t>
            </a:r>
          </a:p>
          <a:p>
            <a:pPr lvl="2"/>
            <a:r>
              <a:rPr lang="fr-FR"/>
              <a:t>Texte de niveau 3</a:t>
            </a:r>
          </a:p>
          <a:p>
            <a:pPr lvl="3"/>
            <a:r>
              <a:rPr lang="fr-FR"/>
              <a:t>Texte de niveau 4</a:t>
            </a:r>
          </a:p>
          <a:p>
            <a:pPr lvl="4"/>
            <a:r>
              <a:rPr lang="fr-FR"/>
              <a:t>Texte de niveau 5</a:t>
            </a:r>
          </a:p>
        </p:txBody>
      </p:sp>
      <p:sp>
        <p:nvSpPr>
          <p:cNvPr id="15" name="Espace réservé du texte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12000" y="180000"/>
            <a:ext cx="5472000" cy="360000"/>
          </a:xfrm>
        </p:spPr>
        <p:txBody>
          <a:bodyPr/>
          <a:lstStyle>
            <a:lvl1pPr marL="108000" indent="-108000" algn="r">
              <a:spcAft>
                <a:spcPts val="0"/>
              </a:spcAft>
              <a:buFont typeface="+mj-lt"/>
              <a:buAutoNum type="arabicPeriod"/>
              <a:defRPr sz="750" b="1"/>
            </a:lvl1pPr>
            <a:lvl2pPr marL="108000" indent="-108000" algn="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750"/>
            </a:lvl2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Sous-titre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BCD6AC4-D380-42DC-8E9F-2B78ABD786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81459"/>
            <a:ext cx="59055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CAL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0" name="Groupe 3879"/>
          <p:cNvGrpSpPr/>
          <p:nvPr userDrawn="1"/>
        </p:nvGrpSpPr>
        <p:grpSpPr>
          <a:xfrm>
            <a:off x="553804" y="408415"/>
            <a:ext cx="4639963" cy="3893746"/>
            <a:chOff x="553803" y="544553"/>
            <a:chExt cx="4639963" cy="5191661"/>
          </a:xfrm>
        </p:grpSpPr>
        <p:grpSp>
          <p:nvGrpSpPr>
            <p:cNvPr id="9" name="Groupe 8"/>
            <p:cNvGrpSpPr/>
            <p:nvPr userDrawn="1"/>
          </p:nvGrpSpPr>
          <p:grpSpPr>
            <a:xfrm>
              <a:off x="553803" y="544557"/>
              <a:ext cx="3679737" cy="121564"/>
              <a:chOff x="2746375" y="570435"/>
              <a:chExt cx="3387725" cy="111917"/>
            </a:xfrm>
          </p:grpSpPr>
          <p:sp>
            <p:nvSpPr>
              <p:cNvPr id="933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34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35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36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37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38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39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40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41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42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43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44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45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46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47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48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49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50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51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52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53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54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55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56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57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58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59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60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61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62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63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64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65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66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67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68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69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70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71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72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73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74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75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76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77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78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79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80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81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82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83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84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85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86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87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88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89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90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91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92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93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94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95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96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97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98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99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00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01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02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0" name="Groupe 9"/>
            <p:cNvGrpSpPr/>
            <p:nvPr userDrawn="1"/>
          </p:nvGrpSpPr>
          <p:grpSpPr>
            <a:xfrm>
              <a:off x="553803" y="760736"/>
              <a:ext cx="3679737" cy="121564"/>
              <a:chOff x="2746375" y="570435"/>
              <a:chExt cx="3387725" cy="111917"/>
            </a:xfrm>
          </p:grpSpPr>
          <p:sp>
            <p:nvSpPr>
              <p:cNvPr id="863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64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65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66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67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68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69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70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71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72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73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74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75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76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77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78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79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80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81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82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83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84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85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86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87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88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89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90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91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92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93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94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95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96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97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98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99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00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01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02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03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04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05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06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07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08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09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10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11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12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13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14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15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16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17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18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19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20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21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22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23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24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25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26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27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28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29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30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31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32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1" name="Groupe 10"/>
            <p:cNvGrpSpPr/>
            <p:nvPr userDrawn="1"/>
          </p:nvGrpSpPr>
          <p:grpSpPr>
            <a:xfrm>
              <a:off x="553803" y="976916"/>
              <a:ext cx="3679737" cy="121564"/>
              <a:chOff x="2746375" y="570435"/>
              <a:chExt cx="3387725" cy="111917"/>
            </a:xfrm>
          </p:grpSpPr>
          <p:sp>
            <p:nvSpPr>
              <p:cNvPr id="793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94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95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96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97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98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99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00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01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02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03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04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05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06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07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08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09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10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11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12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13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14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15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16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17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18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19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20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21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22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23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24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25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26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27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28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29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30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31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32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33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34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35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36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37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38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39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40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41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42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43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44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45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46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47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48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49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50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51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52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53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54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55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56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57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58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59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60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61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62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2" name="Groupe 11"/>
            <p:cNvGrpSpPr/>
            <p:nvPr userDrawn="1"/>
          </p:nvGrpSpPr>
          <p:grpSpPr>
            <a:xfrm>
              <a:off x="553803" y="1193095"/>
              <a:ext cx="3679737" cy="121564"/>
              <a:chOff x="2746375" y="570435"/>
              <a:chExt cx="3387725" cy="111917"/>
            </a:xfrm>
          </p:grpSpPr>
          <p:sp>
            <p:nvSpPr>
              <p:cNvPr id="723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24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25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26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27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28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29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30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31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32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33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34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35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36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37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38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39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40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41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42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43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44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45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46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47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48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49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50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51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52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53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54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55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56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57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58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59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60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61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62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63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64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65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66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67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68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69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70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71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72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73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74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75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76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77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78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79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80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81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82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83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84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85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86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87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88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89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90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91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92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3" name="Groupe 12"/>
            <p:cNvGrpSpPr/>
            <p:nvPr userDrawn="1"/>
          </p:nvGrpSpPr>
          <p:grpSpPr>
            <a:xfrm>
              <a:off x="553803" y="1409274"/>
              <a:ext cx="3679737" cy="121564"/>
              <a:chOff x="2746375" y="570435"/>
              <a:chExt cx="3387725" cy="111917"/>
            </a:xfrm>
          </p:grpSpPr>
          <p:sp>
            <p:nvSpPr>
              <p:cNvPr id="653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54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55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56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57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58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59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60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61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62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63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64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65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66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67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68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69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70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71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72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73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74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75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76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77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78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79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80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81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82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83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84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85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86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87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88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89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90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91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92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93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94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95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96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97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98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99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00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01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02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03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04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05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06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07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08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09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10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11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12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13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14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15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16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17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18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19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20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21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22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4" name="Groupe 13"/>
            <p:cNvGrpSpPr/>
            <p:nvPr userDrawn="1"/>
          </p:nvGrpSpPr>
          <p:grpSpPr>
            <a:xfrm>
              <a:off x="553803" y="1625453"/>
              <a:ext cx="3679737" cy="121564"/>
              <a:chOff x="2746375" y="570435"/>
              <a:chExt cx="3387725" cy="111917"/>
            </a:xfrm>
          </p:grpSpPr>
          <p:sp>
            <p:nvSpPr>
              <p:cNvPr id="583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84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85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86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87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88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89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90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91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92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93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94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95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96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97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98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99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00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01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02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03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04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05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06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07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08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09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10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11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12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13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14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15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16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17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18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19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20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21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22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23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24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25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26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27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28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29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30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31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32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33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34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35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36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37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38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39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40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41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42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43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44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45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46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47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48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49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50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51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52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5" name="Groupe 14"/>
            <p:cNvGrpSpPr/>
            <p:nvPr userDrawn="1"/>
          </p:nvGrpSpPr>
          <p:grpSpPr>
            <a:xfrm>
              <a:off x="553803" y="1841633"/>
              <a:ext cx="3679737" cy="121564"/>
              <a:chOff x="2746375" y="570435"/>
              <a:chExt cx="3387725" cy="111917"/>
            </a:xfrm>
          </p:grpSpPr>
          <p:sp>
            <p:nvSpPr>
              <p:cNvPr id="513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14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15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16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17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18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19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20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21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22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23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24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25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26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27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28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29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30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31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32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33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34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35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36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37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38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39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40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41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42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43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44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45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46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47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48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49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50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51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52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53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54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55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56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57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58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59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60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61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62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63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64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65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66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67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68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69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70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71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72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73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74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75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76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77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78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79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80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81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82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6" name="Groupe 15"/>
            <p:cNvGrpSpPr/>
            <p:nvPr userDrawn="1"/>
          </p:nvGrpSpPr>
          <p:grpSpPr>
            <a:xfrm>
              <a:off x="553803" y="2057813"/>
              <a:ext cx="3679737" cy="121564"/>
              <a:chOff x="2746375" y="570435"/>
              <a:chExt cx="3387725" cy="111917"/>
            </a:xfrm>
          </p:grpSpPr>
          <p:sp>
            <p:nvSpPr>
              <p:cNvPr id="443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4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5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6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7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8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9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0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1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2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3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4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5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6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7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8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9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0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1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2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3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4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5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6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7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8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9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0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1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2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3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4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5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6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7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8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9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0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1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2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3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4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5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6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7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8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9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0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1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2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3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4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5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6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7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8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9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00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01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02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03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04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05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06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07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08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09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10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11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12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7" name="Groupe 16"/>
            <p:cNvGrpSpPr/>
            <p:nvPr userDrawn="1"/>
          </p:nvGrpSpPr>
          <p:grpSpPr>
            <a:xfrm>
              <a:off x="553803" y="2273992"/>
              <a:ext cx="3679737" cy="121564"/>
              <a:chOff x="2746375" y="570435"/>
              <a:chExt cx="3387725" cy="111917"/>
            </a:xfrm>
          </p:grpSpPr>
          <p:sp>
            <p:nvSpPr>
              <p:cNvPr id="373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4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5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6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7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8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9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0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1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2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3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4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5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6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7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8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9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0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1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2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3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4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5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6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7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8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9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0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1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2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3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4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5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6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7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8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9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0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1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2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3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4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5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6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7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8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9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0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1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2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3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4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5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6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7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8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9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0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1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2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3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4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5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6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7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8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9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0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1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2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8" name="Groupe 17"/>
            <p:cNvGrpSpPr/>
            <p:nvPr userDrawn="1"/>
          </p:nvGrpSpPr>
          <p:grpSpPr>
            <a:xfrm>
              <a:off x="553803" y="2490170"/>
              <a:ext cx="3679737" cy="121564"/>
              <a:chOff x="2746375" y="570435"/>
              <a:chExt cx="3387725" cy="111917"/>
            </a:xfrm>
          </p:grpSpPr>
          <p:sp>
            <p:nvSpPr>
              <p:cNvPr id="303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4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5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6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7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8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9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0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1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2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3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4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5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6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7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8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9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0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1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2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3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4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5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6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7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8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9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0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1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2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3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4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5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6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7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8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9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0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1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2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3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4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5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6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7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8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9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0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1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2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3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4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5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6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7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8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9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0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1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2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3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4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5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6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7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8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9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0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1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2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9" name="Groupe 18"/>
            <p:cNvGrpSpPr/>
            <p:nvPr userDrawn="1"/>
          </p:nvGrpSpPr>
          <p:grpSpPr>
            <a:xfrm>
              <a:off x="553803" y="2706349"/>
              <a:ext cx="3679737" cy="121564"/>
              <a:chOff x="2746375" y="570435"/>
              <a:chExt cx="3387725" cy="111917"/>
            </a:xfrm>
          </p:grpSpPr>
          <p:sp>
            <p:nvSpPr>
              <p:cNvPr id="233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4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5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6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7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8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9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0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1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2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3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4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5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6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7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8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9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0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1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2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3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4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5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6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7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8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9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0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1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2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3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4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5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6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7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8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9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0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1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2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3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4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5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6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7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8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9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0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1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2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3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4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5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6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7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8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9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0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1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2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3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4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5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6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7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8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9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0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1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2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20" name="Groupe 19"/>
            <p:cNvGrpSpPr/>
            <p:nvPr userDrawn="1"/>
          </p:nvGrpSpPr>
          <p:grpSpPr>
            <a:xfrm>
              <a:off x="553803" y="2922527"/>
              <a:ext cx="3679737" cy="121564"/>
              <a:chOff x="2746375" y="570435"/>
              <a:chExt cx="3387725" cy="111917"/>
            </a:xfrm>
          </p:grpSpPr>
          <p:sp>
            <p:nvSpPr>
              <p:cNvPr id="163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4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5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6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7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8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9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0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1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2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3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4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5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6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7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8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9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0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1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4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6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2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3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4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5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6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7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8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9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0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1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2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3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4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5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6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7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8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9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0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1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2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3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4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5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6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7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8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9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0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1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2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3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4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5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6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7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8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9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0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1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2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21" name="Groupe 20"/>
            <p:cNvGrpSpPr/>
            <p:nvPr userDrawn="1"/>
          </p:nvGrpSpPr>
          <p:grpSpPr>
            <a:xfrm>
              <a:off x="553803" y="3138703"/>
              <a:ext cx="3679737" cy="121564"/>
              <a:chOff x="2746375" y="570435"/>
              <a:chExt cx="3387725" cy="111917"/>
            </a:xfrm>
          </p:grpSpPr>
          <p:sp>
            <p:nvSpPr>
              <p:cNvPr id="93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4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5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6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7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8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9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0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1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2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3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4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5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6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7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8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09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0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1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2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3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4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5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6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7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8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19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0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1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2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3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4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5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6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7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8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9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0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1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2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3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6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7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8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9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0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1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2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3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4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5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6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7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8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9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0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1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2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3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4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5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6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7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8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9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0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1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2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22" name="Groupe 21"/>
            <p:cNvGrpSpPr/>
            <p:nvPr userDrawn="1"/>
          </p:nvGrpSpPr>
          <p:grpSpPr>
            <a:xfrm>
              <a:off x="553803" y="3354879"/>
              <a:ext cx="3679737" cy="121564"/>
              <a:chOff x="2746375" y="570435"/>
              <a:chExt cx="3387725" cy="111917"/>
            </a:xfrm>
          </p:grpSpPr>
          <p:sp>
            <p:nvSpPr>
              <p:cNvPr id="23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7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8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9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0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1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2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3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4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5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6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7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8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39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0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1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2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3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4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5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6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7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8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49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0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1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2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3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4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5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6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7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8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9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0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1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2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3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4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5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6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7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8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9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0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1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2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3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4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5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6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7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8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9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0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1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2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3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4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5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6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7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8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89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0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1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92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004" name="Groupe 1003"/>
            <p:cNvGrpSpPr/>
            <p:nvPr userDrawn="1"/>
          </p:nvGrpSpPr>
          <p:grpSpPr>
            <a:xfrm>
              <a:off x="553803" y="3563809"/>
              <a:ext cx="3679737" cy="121564"/>
              <a:chOff x="2746375" y="570435"/>
              <a:chExt cx="3387725" cy="111917"/>
            </a:xfrm>
          </p:grpSpPr>
          <p:sp>
            <p:nvSpPr>
              <p:cNvPr id="1928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29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30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31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32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33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34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35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36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37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38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39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40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41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42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43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44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45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46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47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48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49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50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51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52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53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54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55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56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57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58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59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60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61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62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63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64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65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66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67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68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69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70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71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72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73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74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75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76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77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78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79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80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81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82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83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84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85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86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87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88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89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90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91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92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93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94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95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96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97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005" name="Groupe 1004"/>
            <p:cNvGrpSpPr/>
            <p:nvPr userDrawn="1"/>
          </p:nvGrpSpPr>
          <p:grpSpPr>
            <a:xfrm>
              <a:off x="553803" y="3779988"/>
              <a:ext cx="3679737" cy="121564"/>
              <a:chOff x="2746375" y="570435"/>
              <a:chExt cx="3387725" cy="111917"/>
            </a:xfrm>
          </p:grpSpPr>
          <p:sp>
            <p:nvSpPr>
              <p:cNvPr id="1858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9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60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61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62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63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64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65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66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67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68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69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0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1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2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3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4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5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6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7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8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9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0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1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2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3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4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5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6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7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8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9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0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1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2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3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4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5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6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7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8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9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0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1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2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3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4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5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6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7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8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9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0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1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2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3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4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5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6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7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8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9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20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21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22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23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24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25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26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27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006" name="Groupe 1005"/>
            <p:cNvGrpSpPr/>
            <p:nvPr userDrawn="1"/>
          </p:nvGrpSpPr>
          <p:grpSpPr>
            <a:xfrm>
              <a:off x="553803" y="3996168"/>
              <a:ext cx="3679737" cy="121564"/>
              <a:chOff x="2746375" y="570435"/>
              <a:chExt cx="3387725" cy="111917"/>
            </a:xfrm>
          </p:grpSpPr>
          <p:sp>
            <p:nvSpPr>
              <p:cNvPr id="1788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89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90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91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92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93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94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95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96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97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98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99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00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01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02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03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04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05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06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07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08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09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10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11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12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13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14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15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16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17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18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19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0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1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2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3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4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5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6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7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8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9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0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1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2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3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4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5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6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7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8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9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40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41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42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43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44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45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46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47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48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49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0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1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2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3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4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5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6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7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007" name="Groupe 1006"/>
            <p:cNvGrpSpPr/>
            <p:nvPr userDrawn="1"/>
          </p:nvGrpSpPr>
          <p:grpSpPr>
            <a:xfrm>
              <a:off x="553803" y="4212347"/>
              <a:ext cx="3679737" cy="121564"/>
              <a:chOff x="2746375" y="570435"/>
              <a:chExt cx="3387725" cy="111917"/>
            </a:xfrm>
          </p:grpSpPr>
          <p:sp>
            <p:nvSpPr>
              <p:cNvPr id="1718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19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20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21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22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23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24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25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26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27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28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29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30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31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32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33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34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35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36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37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38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39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40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41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42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43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44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45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46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47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48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49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50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51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52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53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54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55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56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57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58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59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60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61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62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63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64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65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66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67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68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69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70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71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72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73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74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75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76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77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78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79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80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81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82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83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84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85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86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87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008" name="Groupe 1007"/>
            <p:cNvGrpSpPr/>
            <p:nvPr userDrawn="1"/>
          </p:nvGrpSpPr>
          <p:grpSpPr>
            <a:xfrm>
              <a:off x="553803" y="4428526"/>
              <a:ext cx="3679737" cy="121564"/>
              <a:chOff x="2746375" y="570435"/>
              <a:chExt cx="3387725" cy="111917"/>
            </a:xfrm>
          </p:grpSpPr>
          <p:sp>
            <p:nvSpPr>
              <p:cNvPr id="1648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49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50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51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52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53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54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55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56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57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58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59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60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61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62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63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64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65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66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67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68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69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70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71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72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73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74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75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76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77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78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79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80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81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82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83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84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85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86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87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88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89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90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91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92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93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94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95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96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97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98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99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00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01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02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03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04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05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06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07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08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09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10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11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12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13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14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15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16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17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009" name="Groupe 1008"/>
            <p:cNvGrpSpPr/>
            <p:nvPr userDrawn="1"/>
          </p:nvGrpSpPr>
          <p:grpSpPr>
            <a:xfrm>
              <a:off x="553803" y="4644705"/>
              <a:ext cx="3679737" cy="121564"/>
              <a:chOff x="2746375" y="570435"/>
              <a:chExt cx="3387725" cy="111917"/>
            </a:xfrm>
          </p:grpSpPr>
          <p:sp>
            <p:nvSpPr>
              <p:cNvPr id="1578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79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80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81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82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83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84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85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86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87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88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89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90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91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92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93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94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95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96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97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98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99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00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01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02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03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04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05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06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07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08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09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10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11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12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13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14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15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16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17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18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19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20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21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22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23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24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25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26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27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28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29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30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31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32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33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34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35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36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37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38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39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40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41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42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43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44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45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46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47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010" name="Groupe 1009"/>
            <p:cNvGrpSpPr/>
            <p:nvPr userDrawn="1"/>
          </p:nvGrpSpPr>
          <p:grpSpPr>
            <a:xfrm>
              <a:off x="553803" y="4860885"/>
              <a:ext cx="3679737" cy="121564"/>
              <a:chOff x="2746375" y="570435"/>
              <a:chExt cx="3387725" cy="111917"/>
            </a:xfrm>
          </p:grpSpPr>
          <p:sp>
            <p:nvSpPr>
              <p:cNvPr id="1508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09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10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11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12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13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14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15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16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17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18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19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20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21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22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23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24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25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26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27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28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29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30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31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32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33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34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35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36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37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38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39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40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41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42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43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44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45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46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47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48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49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50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51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52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53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54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55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56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57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58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59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60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61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62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63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64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65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66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67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68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69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70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71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72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73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74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75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76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77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011" name="Groupe 1010"/>
            <p:cNvGrpSpPr/>
            <p:nvPr userDrawn="1"/>
          </p:nvGrpSpPr>
          <p:grpSpPr>
            <a:xfrm>
              <a:off x="553803" y="5077065"/>
              <a:ext cx="3679737" cy="121564"/>
              <a:chOff x="2746375" y="570435"/>
              <a:chExt cx="3387725" cy="111917"/>
            </a:xfrm>
          </p:grpSpPr>
          <p:sp>
            <p:nvSpPr>
              <p:cNvPr id="1438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39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40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41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42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43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44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45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46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47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48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49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50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51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52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53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54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55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56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57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58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59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60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61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62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63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64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65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66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67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68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69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70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71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72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73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74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75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76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77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78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79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80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81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82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83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84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85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86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87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88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89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90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91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92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93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94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95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96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97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98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99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00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01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02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03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04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05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06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507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012" name="Groupe 1011"/>
            <p:cNvGrpSpPr/>
            <p:nvPr userDrawn="1"/>
          </p:nvGrpSpPr>
          <p:grpSpPr>
            <a:xfrm>
              <a:off x="553803" y="5293244"/>
              <a:ext cx="3679737" cy="121564"/>
              <a:chOff x="2746375" y="570435"/>
              <a:chExt cx="3387725" cy="111917"/>
            </a:xfrm>
          </p:grpSpPr>
          <p:sp>
            <p:nvSpPr>
              <p:cNvPr id="1368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69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70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71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72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73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74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75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76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77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78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79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80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81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82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83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84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85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86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87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88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89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90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91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92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93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94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95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96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97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98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99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00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01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02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03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04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05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06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07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08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09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10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11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12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13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14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15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16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17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18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19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20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21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22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23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24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25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26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27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28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29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30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31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32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33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34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35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36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37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1013" name="Groupe 1012"/>
            <p:cNvGrpSpPr/>
            <p:nvPr userDrawn="1"/>
          </p:nvGrpSpPr>
          <p:grpSpPr>
            <a:xfrm>
              <a:off x="553803" y="5509422"/>
              <a:ext cx="3679737" cy="121564"/>
              <a:chOff x="2746375" y="570435"/>
              <a:chExt cx="3387725" cy="111917"/>
            </a:xfrm>
          </p:grpSpPr>
          <p:sp>
            <p:nvSpPr>
              <p:cNvPr id="1298" name="Oval 870"/>
              <p:cNvSpPr>
                <a:spLocks noChangeArrowheads="1"/>
              </p:cNvSpPr>
              <p:nvPr userDrawn="1"/>
            </p:nvSpPr>
            <p:spPr bwMode="auto">
              <a:xfrm flipV="1">
                <a:off x="2746375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299" name="Oval 871"/>
              <p:cNvSpPr>
                <a:spLocks noChangeArrowheads="1"/>
              </p:cNvSpPr>
              <p:nvPr userDrawn="1"/>
            </p:nvSpPr>
            <p:spPr bwMode="auto">
              <a:xfrm flipV="1">
                <a:off x="284496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00" name="Oval 872"/>
              <p:cNvSpPr>
                <a:spLocks noChangeArrowheads="1"/>
              </p:cNvSpPr>
              <p:nvPr userDrawn="1"/>
            </p:nvSpPr>
            <p:spPr bwMode="auto">
              <a:xfrm flipV="1">
                <a:off x="294356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01" name="Oval 873"/>
              <p:cNvSpPr>
                <a:spLocks noChangeArrowheads="1"/>
              </p:cNvSpPr>
              <p:nvPr userDrawn="1"/>
            </p:nvSpPr>
            <p:spPr bwMode="auto">
              <a:xfrm flipV="1">
                <a:off x="304393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02" name="Oval 874"/>
              <p:cNvSpPr>
                <a:spLocks noChangeArrowheads="1"/>
              </p:cNvSpPr>
              <p:nvPr userDrawn="1"/>
            </p:nvSpPr>
            <p:spPr bwMode="auto">
              <a:xfrm flipV="1">
                <a:off x="3143416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03" name="Oval 875"/>
              <p:cNvSpPr>
                <a:spLocks noChangeArrowheads="1"/>
              </p:cNvSpPr>
              <p:nvPr userDrawn="1"/>
            </p:nvSpPr>
            <p:spPr bwMode="auto">
              <a:xfrm flipV="1">
                <a:off x="324201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04" name="Oval 876"/>
              <p:cNvSpPr>
                <a:spLocks noChangeArrowheads="1"/>
              </p:cNvSpPr>
              <p:nvPr userDrawn="1"/>
            </p:nvSpPr>
            <p:spPr bwMode="auto">
              <a:xfrm flipV="1">
                <a:off x="334238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05" name="Oval 877"/>
              <p:cNvSpPr>
                <a:spLocks noChangeArrowheads="1"/>
              </p:cNvSpPr>
              <p:nvPr userDrawn="1"/>
            </p:nvSpPr>
            <p:spPr bwMode="auto">
              <a:xfrm flipV="1">
                <a:off x="344097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06" name="Oval 878"/>
              <p:cNvSpPr>
                <a:spLocks noChangeArrowheads="1"/>
              </p:cNvSpPr>
              <p:nvPr userDrawn="1"/>
            </p:nvSpPr>
            <p:spPr bwMode="auto">
              <a:xfrm flipV="1">
                <a:off x="3540456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07" name="Oval 879"/>
              <p:cNvSpPr>
                <a:spLocks noChangeArrowheads="1"/>
              </p:cNvSpPr>
              <p:nvPr userDrawn="1"/>
            </p:nvSpPr>
            <p:spPr bwMode="auto">
              <a:xfrm flipV="1">
                <a:off x="364082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08" name="Oval 880"/>
              <p:cNvSpPr>
                <a:spLocks noChangeArrowheads="1"/>
              </p:cNvSpPr>
              <p:nvPr userDrawn="1"/>
            </p:nvSpPr>
            <p:spPr bwMode="auto">
              <a:xfrm flipV="1">
                <a:off x="3739421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09" name="Oval 881"/>
              <p:cNvSpPr>
                <a:spLocks noChangeArrowheads="1"/>
              </p:cNvSpPr>
              <p:nvPr userDrawn="1"/>
            </p:nvSpPr>
            <p:spPr bwMode="auto">
              <a:xfrm flipV="1">
                <a:off x="383801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10" name="Oval 882"/>
              <p:cNvSpPr>
                <a:spLocks noChangeArrowheads="1"/>
              </p:cNvSpPr>
              <p:nvPr userDrawn="1"/>
            </p:nvSpPr>
            <p:spPr bwMode="auto">
              <a:xfrm flipV="1">
                <a:off x="393838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11" name="Oval 883"/>
              <p:cNvSpPr>
                <a:spLocks noChangeArrowheads="1"/>
              </p:cNvSpPr>
              <p:nvPr userDrawn="1"/>
            </p:nvSpPr>
            <p:spPr bwMode="auto">
              <a:xfrm flipV="1">
                <a:off x="4037867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12" name="Oval 884"/>
              <p:cNvSpPr>
                <a:spLocks noChangeArrowheads="1"/>
              </p:cNvSpPr>
              <p:nvPr userDrawn="1"/>
            </p:nvSpPr>
            <p:spPr bwMode="auto">
              <a:xfrm flipV="1">
                <a:off x="4136461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13" name="Oval 885"/>
              <p:cNvSpPr>
                <a:spLocks noChangeArrowheads="1"/>
              </p:cNvSpPr>
              <p:nvPr userDrawn="1"/>
            </p:nvSpPr>
            <p:spPr bwMode="auto">
              <a:xfrm flipV="1">
                <a:off x="4236832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14" name="Oval 886"/>
              <p:cNvSpPr>
                <a:spLocks noChangeArrowheads="1"/>
              </p:cNvSpPr>
              <p:nvPr userDrawn="1"/>
            </p:nvSpPr>
            <p:spPr bwMode="auto">
              <a:xfrm flipV="1">
                <a:off x="4335426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15" name="Oval 887"/>
              <p:cNvSpPr>
                <a:spLocks noChangeArrowheads="1"/>
              </p:cNvSpPr>
              <p:nvPr userDrawn="1"/>
            </p:nvSpPr>
            <p:spPr bwMode="auto">
              <a:xfrm flipV="1">
                <a:off x="4434908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16" name="Oval 888"/>
              <p:cNvSpPr>
                <a:spLocks noChangeArrowheads="1"/>
              </p:cNvSpPr>
              <p:nvPr userDrawn="1"/>
            </p:nvSpPr>
            <p:spPr bwMode="auto">
              <a:xfrm flipV="1">
                <a:off x="453527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17" name="Oval 889"/>
              <p:cNvSpPr>
                <a:spLocks noChangeArrowheads="1"/>
              </p:cNvSpPr>
              <p:nvPr userDrawn="1"/>
            </p:nvSpPr>
            <p:spPr bwMode="auto">
              <a:xfrm flipV="1">
                <a:off x="4633873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18" name="Oval 890"/>
              <p:cNvSpPr>
                <a:spLocks noChangeArrowheads="1"/>
              </p:cNvSpPr>
              <p:nvPr userDrawn="1"/>
            </p:nvSpPr>
            <p:spPr bwMode="auto">
              <a:xfrm flipV="1">
                <a:off x="473246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19" name="Oval 891"/>
              <p:cNvSpPr>
                <a:spLocks noChangeArrowheads="1"/>
              </p:cNvSpPr>
              <p:nvPr userDrawn="1"/>
            </p:nvSpPr>
            <p:spPr bwMode="auto">
              <a:xfrm flipV="1">
                <a:off x="4832837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20" name="Oval 892"/>
              <p:cNvSpPr>
                <a:spLocks noChangeArrowheads="1"/>
              </p:cNvSpPr>
              <p:nvPr userDrawn="1"/>
            </p:nvSpPr>
            <p:spPr bwMode="auto">
              <a:xfrm flipV="1">
                <a:off x="4932319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21" name="Oval 893"/>
              <p:cNvSpPr>
                <a:spLocks noChangeArrowheads="1"/>
              </p:cNvSpPr>
              <p:nvPr userDrawn="1"/>
            </p:nvSpPr>
            <p:spPr bwMode="auto">
              <a:xfrm flipV="1">
                <a:off x="5030913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22" name="Oval 894"/>
              <p:cNvSpPr>
                <a:spLocks noChangeArrowheads="1"/>
              </p:cNvSpPr>
              <p:nvPr userDrawn="1"/>
            </p:nvSpPr>
            <p:spPr bwMode="auto">
              <a:xfrm flipV="1">
                <a:off x="513128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23" name="Oval 895"/>
              <p:cNvSpPr>
                <a:spLocks noChangeArrowheads="1"/>
              </p:cNvSpPr>
              <p:nvPr userDrawn="1"/>
            </p:nvSpPr>
            <p:spPr bwMode="auto">
              <a:xfrm flipV="1">
                <a:off x="5229878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24" name="Oval 896"/>
              <p:cNvSpPr>
                <a:spLocks noChangeArrowheads="1"/>
              </p:cNvSpPr>
              <p:nvPr userDrawn="1"/>
            </p:nvSpPr>
            <p:spPr bwMode="auto">
              <a:xfrm flipV="1">
                <a:off x="5329360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25" name="Oval 897"/>
              <p:cNvSpPr>
                <a:spLocks noChangeArrowheads="1"/>
              </p:cNvSpPr>
              <p:nvPr userDrawn="1"/>
            </p:nvSpPr>
            <p:spPr bwMode="auto">
              <a:xfrm flipV="1">
                <a:off x="5429730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26" name="Oval 898"/>
              <p:cNvSpPr>
                <a:spLocks noChangeArrowheads="1"/>
              </p:cNvSpPr>
              <p:nvPr userDrawn="1"/>
            </p:nvSpPr>
            <p:spPr bwMode="auto">
              <a:xfrm flipV="1">
                <a:off x="5528324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27" name="Oval 899"/>
              <p:cNvSpPr>
                <a:spLocks noChangeArrowheads="1"/>
              </p:cNvSpPr>
              <p:nvPr userDrawn="1"/>
            </p:nvSpPr>
            <p:spPr bwMode="auto">
              <a:xfrm flipV="1">
                <a:off x="5627807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28" name="Oval 900"/>
              <p:cNvSpPr>
                <a:spLocks noChangeArrowheads="1"/>
              </p:cNvSpPr>
              <p:nvPr userDrawn="1"/>
            </p:nvSpPr>
            <p:spPr bwMode="auto">
              <a:xfrm flipV="1">
                <a:off x="5727289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29" name="Oval 901"/>
              <p:cNvSpPr>
                <a:spLocks noChangeArrowheads="1"/>
              </p:cNvSpPr>
              <p:nvPr userDrawn="1"/>
            </p:nvSpPr>
            <p:spPr bwMode="auto">
              <a:xfrm flipV="1">
                <a:off x="5826771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30" name="Oval 902"/>
              <p:cNvSpPr>
                <a:spLocks noChangeArrowheads="1"/>
              </p:cNvSpPr>
              <p:nvPr userDrawn="1"/>
            </p:nvSpPr>
            <p:spPr bwMode="auto">
              <a:xfrm flipV="1">
                <a:off x="5925365" y="672581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31" name="Oval 903"/>
              <p:cNvSpPr>
                <a:spLocks noChangeArrowheads="1"/>
              </p:cNvSpPr>
              <p:nvPr userDrawn="1"/>
            </p:nvSpPr>
            <p:spPr bwMode="auto">
              <a:xfrm flipV="1">
                <a:off x="6025735" y="672581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32" name="Oval 904"/>
              <p:cNvSpPr>
                <a:spLocks noChangeArrowheads="1"/>
              </p:cNvSpPr>
              <p:nvPr userDrawn="1"/>
            </p:nvSpPr>
            <p:spPr bwMode="auto">
              <a:xfrm flipV="1">
                <a:off x="6125218" y="672581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33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2746375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34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284496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35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294356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36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304393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37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3143416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38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324201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39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334238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0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344097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1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3540456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2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364082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3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3739421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383801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393838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4037867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7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4136461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4236832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4335426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4434908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1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453527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2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4633873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3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473246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4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4832837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5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4932319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6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5030913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7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513128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8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5229878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9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5329360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60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5429730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61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5528324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62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5627807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63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5727289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64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5826771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65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5925365" y="570435"/>
                <a:ext cx="10659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66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6025735" y="570435"/>
                <a:ext cx="9771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67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6125218" y="570435"/>
                <a:ext cx="8882" cy="977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grpSp>
          <p:nvGrpSpPr>
            <p:cNvPr id="2069" name="Groupe 2068"/>
            <p:cNvGrpSpPr/>
            <p:nvPr userDrawn="1"/>
          </p:nvGrpSpPr>
          <p:grpSpPr>
            <a:xfrm>
              <a:off x="553803" y="5725601"/>
              <a:ext cx="3679737" cy="10613"/>
              <a:chOff x="553803" y="5725601"/>
              <a:chExt cx="3679737" cy="10613"/>
            </a:xfrm>
          </p:grpSpPr>
          <p:sp>
            <p:nvSpPr>
              <p:cNvPr id="2034" name="Oval 905"/>
              <p:cNvSpPr>
                <a:spLocks noChangeArrowheads="1"/>
              </p:cNvSpPr>
              <p:nvPr userDrawn="1"/>
            </p:nvSpPr>
            <p:spPr bwMode="auto">
              <a:xfrm flipV="1">
                <a:off x="553803" y="5725601"/>
                <a:ext cx="9648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35" name="Oval 906"/>
              <p:cNvSpPr>
                <a:spLocks noChangeArrowheads="1"/>
              </p:cNvSpPr>
              <p:nvPr userDrawn="1"/>
            </p:nvSpPr>
            <p:spPr bwMode="auto">
              <a:xfrm flipV="1">
                <a:off x="660896" y="5725601"/>
                <a:ext cx="10613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36" name="Oval 907"/>
              <p:cNvSpPr>
                <a:spLocks noChangeArrowheads="1"/>
              </p:cNvSpPr>
              <p:nvPr userDrawn="1"/>
            </p:nvSpPr>
            <p:spPr bwMode="auto">
              <a:xfrm flipV="1">
                <a:off x="767988" y="5725601"/>
                <a:ext cx="11578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37" name="Oval 908"/>
              <p:cNvSpPr>
                <a:spLocks noChangeArrowheads="1"/>
              </p:cNvSpPr>
              <p:nvPr userDrawn="1"/>
            </p:nvSpPr>
            <p:spPr bwMode="auto">
              <a:xfrm flipV="1">
                <a:off x="877010" y="5725601"/>
                <a:ext cx="10613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38" name="Oval 909"/>
              <p:cNvSpPr>
                <a:spLocks noChangeArrowheads="1"/>
              </p:cNvSpPr>
              <p:nvPr userDrawn="1"/>
            </p:nvSpPr>
            <p:spPr bwMode="auto">
              <a:xfrm flipV="1">
                <a:off x="985068" y="5725601"/>
                <a:ext cx="9648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39" name="Oval 910"/>
              <p:cNvSpPr>
                <a:spLocks noChangeArrowheads="1"/>
              </p:cNvSpPr>
              <p:nvPr userDrawn="1"/>
            </p:nvSpPr>
            <p:spPr bwMode="auto">
              <a:xfrm flipV="1">
                <a:off x="1092160" y="5725601"/>
                <a:ext cx="11578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40" name="Oval 911"/>
              <p:cNvSpPr>
                <a:spLocks noChangeArrowheads="1"/>
              </p:cNvSpPr>
              <p:nvPr userDrawn="1"/>
            </p:nvSpPr>
            <p:spPr bwMode="auto">
              <a:xfrm flipV="1">
                <a:off x="1201182" y="5725601"/>
                <a:ext cx="9648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41" name="Oval 912"/>
              <p:cNvSpPr>
                <a:spLocks noChangeArrowheads="1"/>
              </p:cNvSpPr>
              <p:nvPr userDrawn="1"/>
            </p:nvSpPr>
            <p:spPr bwMode="auto">
              <a:xfrm flipV="1">
                <a:off x="1308274" y="5725601"/>
                <a:ext cx="10613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42" name="Oval 913"/>
              <p:cNvSpPr>
                <a:spLocks noChangeArrowheads="1"/>
              </p:cNvSpPr>
              <p:nvPr userDrawn="1"/>
            </p:nvSpPr>
            <p:spPr bwMode="auto">
              <a:xfrm flipV="1">
                <a:off x="1416331" y="5725601"/>
                <a:ext cx="11578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43" name="Oval 914"/>
              <p:cNvSpPr>
                <a:spLocks noChangeArrowheads="1"/>
              </p:cNvSpPr>
              <p:nvPr userDrawn="1"/>
            </p:nvSpPr>
            <p:spPr bwMode="auto">
              <a:xfrm flipV="1">
                <a:off x="1525354" y="5725601"/>
                <a:ext cx="9648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44" name="Oval 915"/>
              <p:cNvSpPr>
                <a:spLocks noChangeArrowheads="1"/>
              </p:cNvSpPr>
              <p:nvPr userDrawn="1"/>
            </p:nvSpPr>
            <p:spPr bwMode="auto">
              <a:xfrm flipV="1">
                <a:off x="1632447" y="5725601"/>
                <a:ext cx="10613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45" name="Oval 916"/>
              <p:cNvSpPr>
                <a:spLocks noChangeArrowheads="1"/>
              </p:cNvSpPr>
              <p:nvPr userDrawn="1"/>
            </p:nvSpPr>
            <p:spPr bwMode="auto">
              <a:xfrm flipV="1">
                <a:off x="1739539" y="5725601"/>
                <a:ext cx="11578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46" name="Oval 917"/>
              <p:cNvSpPr>
                <a:spLocks noChangeArrowheads="1"/>
              </p:cNvSpPr>
              <p:nvPr userDrawn="1"/>
            </p:nvSpPr>
            <p:spPr bwMode="auto">
              <a:xfrm flipV="1">
                <a:off x="1848561" y="5725601"/>
                <a:ext cx="10613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47" name="Oval 918"/>
              <p:cNvSpPr>
                <a:spLocks noChangeArrowheads="1"/>
              </p:cNvSpPr>
              <p:nvPr userDrawn="1"/>
            </p:nvSpPr>
            <p:spPr bwMode="auto">
              <a:xfrm flipV="1">
                <a:off x="1956618" y="5725601"/>
                <a:ext cx="9648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48" name="Oval 919"/>
              <p:cNvSpPr>
                <a:spLocks noChangeArrowheads="1"/>
              </p:cNvSpPr>
              <p:nvPr userDrawn="1"/>
            </p:nvSpPr>
            <p:spPr bwMode="auto">
              <a:xfrm flipV="1">
                <a:off x="2063710" y="5725601"/>
                <a:ext cx="11578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49" name="Oval 920"/>
              <p:cNvSpPr>
                <a:spLocks noChangeArrowheads="1"/>
              </p:cNvSpPr>
              <p:nvPr userDrawn="1"/>
            </p:nvSpPr>
            <p:spPr bwMode="auto">
              <a:xfrm flipV="1">
                <a:off x="2172733" y="5725601"/>
                <a:ext cx="10613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50" name="Oval 921"/>
              <p:cNvSpPr>
                <a:spLocks noChangeArrowheads="1"/>
              </p:cNvSpPr>
              <p:nvPr userDrawn="1"/>
            </p:nvSpPr>
            <p:spPr bwMode="auto">
              <a:xfrm flipV="1">
                <a:off x="2279826" y="5725601"/>
                <a:ext cx="10613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51" name="Oval 922"/>
              <p:cNvSpPr>
                <a:spLocks noChangeArrowheads="1"/>
              </p:cNvSpPr>
              <p:nvPr userDrawn="1"/>
            </p:nvSpPr>
            <p:spPr bwMode="auto">
              <a:xfrm flipV="1">
                <a:off x="2387883" y="5725601"/>
                <a:ext cx="11578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52" name="Oval 923"/>
              <p:cNvSpPr>
                <a:spLocks noChangeArrowheads="1"/>
              </p:cNvSpPr>
              <p:nvPr userDrawn="1"/>
            </p:nvSpPr>
            <p:spPr bwMode="auto">
              <a:xfrm flipV="1">
                <a:off x="2496905" y="5725601"/>
                <a:ext cx="9648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53" name="Oval 924"/>
              <p:cNvSpPr>
                <a:spLocks noChangeArrowheads="1"/>
              </p:cNvSpPr>
              <p:nvPr userDrawn="1"/>
            </p:nvSpPr>
            <p:spPr bwMode="auto">
              <a:xfrm flipV="1">
                <a:off x="2603998" y="5725601"/>
                <a:ext cx="10613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54" name="Oval 925"/>
              <p:cNvSpPr>
                <a:spLocks noChangeArrowheads="1"/>
              </p:cNvSpPr>
              <p:nvPr userDrawn="1"/>
            </p:nvSpPr>
            <p:spPr bwMode="auto">
              <a:xfrm flipV="1">
                <a:off x="2711090" y="5725601"/>
                <a:ext cx="11578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55" name="Oval 926"/>
              <p:cNvSpPr>
                <a:spLocks noChangeArrowheads="1"/>
              </p:cNvSpPr>
              <p:nvPr userDrawn="1"/>
            </p:nvSpPr>
            <p:spPr bwMode="auto">
              <a:xfrm flipV="1">
                <a:off x="2820112" y="5725601"/>
                <a:ext cx="10613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56" name="Oval 927"/>
              <p:cNvSpPr>
                <a:spLocks noChangeArrowheads="1"/>
              </p:cNvSpPr>
              <p:nvPr userDrawn="1"/>
            </p:nvSpPr>
            <p:spPr bwMode="auto">
              <a:xfrm flipV="1">
                <a:off x="2928169" y="5725601"/>
                <a:ext cx="9648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57" name="Oval 928"/>
              <p:cNvSpPr>
                <a:spLocks noChangeArrowheads="1"/>
              </p:cNvSpPr>
              <p:nvPr userDrawn="1"/>
            </p:nvSpPr>
            <p:spPr bwMode="auto">
              <a:xfrm flipV="1">
                <a:off x="3035262" y="5725601"/>
                <a:ext cx="11578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58" name="Oval 929"/>
              <p:cNvSpPr>
                <a:spLocks noChangeArrowheads="1"/>
              </p:cNvSpPr>
              <p:nvPr userDrawn="1"/>
            </p:nvSpPr>
            <p:spPr bwMode="auto">
              <a:xfrm flipV="1">
                <a:off x="3144284" y="5725601"/>
                <a:ext cx="10613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59" name="Oval 930"/>
              <p:cNvSpPr>
                <a:spLocks noChangeArrowheads="1"/>
              </p:cNvSpPr>
              <p:nvPr userDrawn="1"/>
            </p:nvSpPr>
            <p:spPr bwMode="auto">
              <a:xfrm flipV="1">
                <a:off x="3251377" y="5725601"/>
                <a:ext cx="10613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60" name="Oval 931"/>
              <p:cNvSpPr>
                <a:spLocks noChangeArrowheads="1"/>
              </p:cNvSpPr>
              <p:nvPr userDrawn="1"/>
            </p:nvSpPr>
            <p:spPr bwMode="auto">
              <a:xfrm flipV="1">
                <a:off x="3359434" y="5725601"/>
                <a:ext cx="11578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61" name="Oval 932"/>
              <p:cNvSpPr>
                <a:spLocks noChangeArrowheads="1"/>
              </p:cNvSpPr>
              <p:nvPr userDrawn="1"/>
            </p:nvSpPr>
            <p:spPr bwMode="auto">
              <a:xfrm flipV="1">
                <a:off x="3468455" y="5725601"/>
                <a:ext cx="9648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62" name="Oval 933"/>
              <p:cNvSpPr>
                <a:spLocks noChangeArrowheads="1"/>
              </p:cNvSpPr>
              <p:nvPr userDrawn="1"/>
            </p:nvSpPr>
            <p:spPr bwMode="auto">
              <a:xfrm flipV="1">
                <a:off x="3575548" y="5725601"/>
                <a:ext cx="10613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63" name="Oval 934"/>
              <p:cNvSpPr>
                <a:spLocks noChangeArrowheads="1"/>
              </p:cNvSpPr>
              <p:nvPr userDrawn="1"/>
            </p:nvSpPr>
            <p:spPr bwMode="auto">
              <a:xfrm flipV="1">
                <a:off x="3683606" y="5725601"/>
                <a:ext cx="11578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64" name="Oval 935"/>
              <p:cNvSpPr>
                <a:spLocks noChangeArrowheads="1"/>
              </p:cNvSpPr>
              <p:nvPr userDrawn="1"/>
            </p:nvSpPr>
            <p:spPr bwMode="auto">
              <a:xfrm flipV="1">
                <a:off x="3791663" y="5725601"/>
                <a:ext cx="10613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65" name="Oval 936"/>
              <p:cNvSpPr>
                <a:spLocks noChangeArrowheads="1"/>
              </p:cNvSpPr>
              <p:nvPr userDrawn="1"/>
            </p:nvSpPr>
            <p:spPr bwMode="auto">
              <a:xfrm flipV="1">
                <a:off x="3899720" y="5725601"/>
                <a:ext cx="9648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66" name="Oval 937"/>
              <p:cNvSpPr>
                <a:spLocks noChangeArrowheads="1"/>
              </p:cNvSpPr>
              <p:nvPr userDrawn="1"/>
            </p:nvSpPr>
            <p:spPr bwMode="auto">
              <a:xfrm flipV="1">
                <a:off x="4006813" y="5725601"/>
                <a:ext cx="11578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67" name="Oval 938"/>
              <p:cNvSpPr>
                <a:spLocks noChangeArrowheads="1"/>
              </p:cNvSpPr>
              <p:nvPr userDrawn="1"/>
            </p:nvSpPr>
            <p:spPr bwMode="auto">
              <a:xfrm flipV="1">
                <a:off x="4115834" y="5725601"/>
                <a:ext cx="10613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68" name="Oval 939"/>
              <p:cNvSpPr>
                <a:spLocks noChangeArrowheads="1"/>
              </p:cNvSpPr>
              <p:nvPr userDrawn="1"/>
            </p:nvSpPr>
            <p:spPr bwMode="auto">
              <a:xfrm flipV="1">
                <a:off x="4223892" y="5725601"/>
                <a:ext cx="9648" cy="1061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2139" name="Oval 870"/>
            <p:cNvSpPr>
              <a:spLocks noChangeArrowheads="1"/>
            </p:cNvSpPr>
            <p:nvPr userDrawn="1"/>
          </p:nvSpPr>
          <p:spPr bwMode="auto">
            <a:xfrm flipV="1">
              <a:off x="4319658" y="655508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0" name="Oval 871"/>
            <p:cNvSpPr>
              <a:spLocks noChangeArrowheads="1"/>
            </p:cNvSpPr>
            <p:nvPr userDrawn="1"/>
          </p:nvSpPr>
          <p:spPr bwMode="auto">
            <a:xfrm flipV="1">
              <a:off x="4426751" y="655508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1" name="Oval 872"/>
            <p:cNvSpPr>
              <a:spLocks noChangeArrowheads="1"/>
            </p:cNvSpPr>
            <p:nvPr userDrawn="1"/>
          </p:nvSpPr>
          <p:spPr bwMode="auto">
            <a:xfrm flipV="1">
              <a:off x="4533843" y="655508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2" name="Oval 873"/>
            <p:cNvSpPr>
              <a:spLocks noChangeArrowheads="1"/>
            </p:cNvSpPr>
            <p:nvPr userDrawn="1"/>
          </p:nvSpPr>
          <p:spPr bwMode="auto">
            <a:xfrm flipV="1">
              <a:off x="4642865" y="655508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3" name="Oval 874"/>
            <p:cNvSpPr>
              <a:spLocks noChangeArrowheads="1"/>
            </p:cNvSpPr>
            <p:nvPr userDrawn="1"/>
          </p:nvSpPr>
          <p:spPr bwMode="auto">
            <a:xfrm flipV="1">
              <a:off x="4750923" y="655508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4" name="Oval 875"/>
            <p:cNvSpPr>
              <a:spLocks noChangeArrowheads="1"/>
            </p:cNvSpPr>
            <p:nvPr userDrawn="1"/>
          </p:nvSpPr>
          <p:spPr bwMode="auto">
            <a:xfrm flipV="1">
              <a:off x="4858015" y="655508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5" name="Oval 876"/>
            <p:cNvSpPr>
              <a:spLocks noChangeArrowheads="1"/>
            </p:cNvSpPr>
            <p:nvPr userDrawn="1"/>
          </p:nvSpPr>
          <p:spPr bwMode="auto">
            <a:xfrm flipV="1">
              <a:off x="4967038" y="655508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6" name="Oval 877"/>
            <p:cNvSpPr>
              <a:spLocks noChangeArrowheads="1"/>
            </p:cNvSpPr>
            <p:nvPr userDrawn="1"/>
          </p:nvSpPr>
          <p:spPr bwMode="auto">
            <a:xfrm flipV="1">
              <a:off x="5074129" y="655508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7" name="Oval 878"/>
            <p:cNvSpPr>
              <a:spLocks noChangeArrowheads="1"/>
            </p:cNvSpPr>
            <p:nvPr userDrawn="1"/>
          </p:nvSpPr>
          <p:spPr bwMode="auto">
            <a:xfrm flipV="1">
              <a:off x="5182187" y="655508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4" name="Oval 905"/>
            <p:cNvSpPr>
              <a:spLocks noChangeArrowheads="1"/>
            </p:cNvSpPr>
            <p:nvPr userDrawn="1"/>
          </p:nvSpPr>
          <p:spPr bwMode="auto">
            <a:xfrm flipV="1">
              <a:off x="4319659" y="544553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5" name="Oval 906"/>
            <p:cNvSpPr>
              <a:spLocks noChangeArrowheads="1"/>
            </p:cNvSpPr>
            <p:nvPr userDrawn="1"/>
          </p:nvSpPr>
          <p:spPr bwMode="auto">
            <a:xfrm flipV="1">
              <a:off x="4426753" y="544553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6" name="Oval 907"/>
            <p:cNvSpPr>
              <a:spLocks noChangeArrowheads="1"/>
            </p:cNvSpPr>
            <p:nvPr userDrawn="1"/>
          </p:nvSpPr>
          <p:spPr bwMode="auto">
            <a:xfrm flipV="1">
              <a:off x="4533845" y="544553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7" name="Oval 908"/>
            <p:cNvSpPr>
              <a:spLocks noChangeArrowheads="1"/>
            </p:cNvSpPr>
            <p:nvPr userDrawn="1"/>
          </p:nvSpPr>
          <p:spPr bwMode="auto">
            <a:xfrm flipV="1">
              <a:off x="4642867" y="544553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8" name="Oval 909"/>
            <p:cNvSpPr>
              <a:spLocks noChangeArrowheads="1"/>
            </p:cNvSpPr>
            <p:nvPr userDrawn="1"/>
          </p:nvSpPr>
          <p:spPr bwMode="auto">
            <a:xfrm flipV="1">
              <a:off x="4750926" y="544553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9" name="Oval 910"/>
            <p:cNvSpPr>
              <a:spLocks noChangeArrowheads="1"/>
            </p:cNvSpPr>
            <p:nvPr userDrawn="1"/>
          </p:nvSpPr>
          <p:spPr bwMode="auto">
            <a:xfrm flipV="1">
              <a:off x="4858018" y="544553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0" name="Oval 911"/>
            <p:cNvSpPr>
              <a:spLocks noChangeArrowheads="1"/>
            </p:cNvSpPr>
            <p:nvPr userDrawn="1"/>
          </p:nvSpPr>
          <p:spPr bwMode="auto">
            <a:xfrm flipV="1">
              <a:off x="4967042" y="544553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1" name="Oval 912"/>
            <p:cNvSpPr>
              <a:spLocks noChangeArrowheads="1"/>
            </p:cNvSpPr>
            <p:nvPr userDrawn="1"/>
          </p:nvSpPr>
          <p:spPr bwMode="auto">
            <a:xfrm flipV="1">
              <a:off x="5074131" y="544553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2" name="Oval 913"/>
            <p:cNvSpPr>
              <a:spLocks noChangeArrowheads="1"/>
            </p:cNvSpPr>
            <p:nvPr userDrawn="1"/>
          </p:nvSpPr>
          <p:spPr bwMode="auto">
            <a:xfrm flipV="1">
              <a:off x="5182188" y="544553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0" name="Oval 870"/>
            <p:cNvSpPr>
              <a:spLocks noChangeArrowheads="1"/>
            </p:cNvSpPr>
            <p:nvPr userDrawn="1"/>
          </p:nvSpPr>
          <p:spPr bwMode="auto">
            <a:xfrm flipV="1">
              <a:off x="4319658" y="871687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1" name="Oval 871"/>
            <p:cNvSpPr>
              <a:spLocks noChangeArrowheads="1"/>
            </p:cNvSpPr>
            <p:nvPr userDrawn="1"/>
          </p:nvSpPr>
          <p:spPr bwMode="auto">
            <a:xfrm flipV="1">
              <a:off x="4426751" y="871687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2" name="Oval 872"/>
            <p:cNvSpPr>
              <a:spLocks noChangeArrowheads="1"/>
            </p:cNvSpPr>
            <p:nvPr userDrawn="1"/>
          </p:nvSpPr>
          <p:spPr bwMode="auto">
            <a:xfrm flipV="1">
              <a:off x="4533843" y="871687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3" name="Oval 873"/>
            <p:cNvSpPr>
              <a:spLocks noChangeArrowheads="1"/>
            </p:cNvSpPr>
            <p:nvPr userDrawn="1"/>
          </p:nvSpPr>
          <p:spPr bwMode="auto">
            <a:xfrm flipV="1">
              <a:off x="4642865" y="871687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4" name="Oval 874"/>
            <p:cNvSpPr>
              <a:spLocks noChangeArrowheads="1"/>
            </p:cNvSpPr>
            <p:nvPr userDrawn="1"/>
          </p:nvSpPr>
          <p:spPr bwMode="auto">
            <a:xfrm flipV="1">
              <a:off x="4750923" y="871687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5" name="Oval 875"/>
            <p:cNvSpPr>
              <a:spLocks noChangeArrowheads="1"/>
            </p:cNvSpPr>
            <p:nvPr userDrawn="1"/>
          </p:nvSpPr>
          <p:spPr bwMode="auto">
            <a:xfrm flipV="1">
              <a:off x="4858015" y="871687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6" name="Oval 876"/>
            <p:cNvSpPr>
              <a:spLocks noChangeArrowheads="1"/>
            </p:cNvSpPr>
            <p:nvPr userDrawn="1"/>
          </p:nvSpPr>
          <p:spPr bwMode="auto">
            <a:xfrm flipV="1">
              <a:off x="4967038" y="871687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7" name="Oval 877"/>
            <p:cNvSpPr>
              <a:spLocks noChangeArrowheads="1"/>
            </p:cNvSpPr>
            <p:nvPr userDrawn="1"/>
          </p:nvSpPr>
          <p:spPr bwMode="auto">
            <a:xfrm flipV="1">
              <a:off x="5074129" y="871687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8" name="Oval 878"/>
            <p:cNvSpPr>
              <a:spLocks noChangeArrowheads="1"/>
            </p:cNvSpPr>
            <p:nvPr userDrawn="1"/>
          </p:nvSpPr>
          <p:spPr bwMode="auto">
            <a:xfrm flipV="1">
              <a:off x="5182187" y="871687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5" name="Oval 905"/>
            <p:cNvSpPr>
              <a:spLocks noChangeArrowheads="1"/>
            </p:cNvSpPr>
            <p:nvPr userDrawn="1"/>
          </p:nvSpPr>
          <p:spPr bwMode="auto">
            <a:xfrm flipV="1">
              <a:off x="4319659" y="760732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6" name="Oval 906"/>
            <p:cNvSpPr>
              <a:spLocks noChangeArrowheads="1"/>
            </p:cNvSpPr>
            <p:nvPr userDrawn="1"/>
          </p:nvSpPr>
          <p:spPr bwMode="auto">
            <a:xfrm flipV="1">
              <a:off x="4426753" y="760732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7" name="Oval 907"/>
            <p:cNvSpPr>
              <a:spLocks noChangeArrowheads="1"/>
            </p:cNvSpPr>
            <p:nvPr userDrawn="1"/>
          </p:nvSpPr>
          <p:spPr bwMode="auto">
            <a:xfrm flipV="1">
              <a:off x="4533845" y="760732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8" name="Oval 908"/>
            <p:cNvSpPr>
              <a:spLocks noChangeArrowheads="1"/>
            </p:cNvSpPr>
            <p:nvPr userDrawn="1"/>
          </p:nvSpPr>
          <p:spPr bwMode="auto">
            <a:xfrm flipV="1">
              <a:off x="4642867" y="760732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9" name="Oval 909"/>
            <p:cNvSpPr>
              <a:spLocks noChangeArrowheads="1"/>
            </p:cNvSpPr>
            <p:nvPr userDrawn="1"/>
          </p:nvSpPr>
          <p:spPr bwMode="auto">
            <a:xfrm flipV="1">
              <a:off x="4750926" y="760732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0" name="Oval 910"/>
            <p:cNvSpPr>
              <a:spLocks noChangeArrowheads="1"/>
            </p:cNvSpPr>
            <p:nvPr userDrawn="1"/>
          </p:nvSpPr>
          <p:spPr bwMode="auto">
            <a:xfrm flipV="1">
              <a:off x="4858018" y="760732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1" name="Oval 911"/>
            <p:cNvSpPr>
              <a:spLocks noChangeArrowheads="1"/>
            </p:cNvSpPr>
            <p:nvPr userDrawn="1"/>
          </p:nvSpPr>
          <p:spPr bwMode="auto">
            <a:xfrm flipV="1">
              <a:off x="4967042" y="760732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2" name="Oval 912"/>
            <p:cNvSpPr>
              <a:spLocks noChangeArrowheads="1"/>
            </p:cNvSpPr>
            <p:nvPr userDrawn="1"/>
          </p:nvSpPr>
          <p:spPr bwMode="auto">
            <a:xfrm flipV="1">
              <a:off x="5074131" y="760732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3" name="Oval 913"/>
            <p:cNvSpPr>
              <a:spLocks noChangeArrowheads="1"/>
            </p:cNvSpPr>
            <p:nvPr userDrawn="1"/>
          </p:nvSpPr>
          <p:spPr bwMode="auto">
            <a:xfrm flipV="1">
              <a:off x="5182188" y="760732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1" name="Oval 870"/>
            <p:cNvSpPr>
              <a:spLocks noChangeArrowheads="1"/>
            </p:cNvSpPr>
            <p:nvPr userDrawn="1"/>
          </p:nvSpPr>
          <p:spPr bwMode="auto">
            <a:xfrm flipV="1">
              <a:off x="4319658" y="1087867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2" name="Oval 871"/>
            <p:cNvSpPr>
              <a:spLocks noChangeArrowheads="1"/>
            </p:cNvSpPr>
            <p:nvPr userDrawn="1"/>
          </p:nvSpPr>
          <p:spPr bwMode="auto">
            <a:xfrm flipV="1">
              <a:off x="4426751" y="1087867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3" name="Oval 872"/>
            <p:cNvSpPr>
              <a:spLocks noChangeArrowheads="1"/>
            </p:cNvSpPr>
            <p:nvPr userDrawn="1"/>
          </p:nvSpPr>
          <p:spPr bwMode="auto">
            <a:xfrm flipV="1">
              <a:off x="4533843" y="1087867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4" name="Oval 873"/>
            <p:cNvSpPr>
              <a:spLocks noChangeArrowheads="1"/>
            </p:cNvSpPr>
            <p:nvPr userDrawn="1"/>
          </p:nvSpPr>
          <p:spPr bwMode="auto">
            <a:xfrm flipV="1">
              <a:off x="4642865" y="1087867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5" name="Oval 874"/>
            <p:cNvSpPr>
              <a:spLocks noChangeArrowheads="1"/>
            </p:cNvSpPr>
            <p:nvPr userDrawn="1"/>
          </p:nvSpPr>
          <p:spPr bwMode="auto">
            <a:xfrm flipV="1">
              <a:off x="4750923" y="1087867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6" name="Oval 875"/>
            <p:cNvSpPr>
              <a:spLocks noChangeArrowheads="1"/>
            </p:cNvSpPr>
            <p:nvPr userDrawn="1"/>
          </p:nvSpPr>
          <p:spPr bwMode="auto">
            <a:xfrm flipV="1">
              <a:off x="4858015" y="1087867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7" name="Oval 876"/>
            <p:cNvSpPr>
              <a:spLocks noChangeArrowheads="1"/>
            </p:cNvSpPr>
            <p:nvPr userDrawn="1"/>
          </p:nvSpPr>
          <p:spPr bwMode="auto">
            <a:xfrm flipV="1">
              <a:off x="4967038" y="1087867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8" name="Oval 877"/>
            <p:cNvSpPr>
              <a:spLocks noChangeArrowheads="1"/>
            </p:cNvSpPr>
            <p:nvPr userDrawn="1"/>
          </p:nvSpPr>
          <p:spPr bwMode="auto">
            <a:xfrm flipV="1">
              <a:off x="5074129" y="1087867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9" name="Oval 878"/>
            <p:cNvSpPr>
              <a:spLocks noChangeArrowheads="1"/>
            </p:cNvSpPr>
            <p:nvPr userDrawn="1"/>
          </p:nvSpPr>
          <p:spPr bwMode="auto">
            <a:xfrm flipV="1">
              <a:off x="5182187" y="1087867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16" name="Oval 905"/>
            <p:cNvSpPr>
              <a:spLocks noChangeArrowheads="1"/>
            </p:cNvSpPr>
            <p:nvPr userDrawn="1"/>
          </p:nvSpPr>
          <p:spPr bwMode="auto">
            <a:xfrm flipV="1">
              <a:off x="4319659" y="976912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17" name="Oval 906"/>
            <p:cNvSpPr>
              <a:spLocks noChangeArrowheads="1"/>
            </p:cNvSpPr>
            <p:nvPr userDrawn="1"/>
          </p:nvSpPr>
          <p:spPr bwMode="auto">
            <a:xfrm flipV="1">
              <a:off x="4426753" y="976912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18" name="Oval 907"/>
            <p:cNvSpPr>
              <a:spLocks noChangeArrowheads="1"/>
            </p:cNvSpPr>
            <p:nvPr userDrawn="1"/>
          </p:nvSpPr>
          <p:spPr bwMode="auto">
            <a:xfrm flipV="1">
              <a:off x="4533845" y="976912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19" name="Oval 908"/>
            <p:cNvSpPr>
              <a:spLocks noChangeArrowheads="1"/>
            </p:cNvSpPr>
            <p:nvPr userDrawn="1"/>
          </p:nvSpPr>
          <p:spPr bwMode="auto">
            <a:xfrm flipV="1">
              <a:off x="4642867" y="976912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20" name="Oval 909"/>
            <p:cNvSpPr>
              <a:spLocks noChangeArrowheads="1"/>
            </p:cNvSpPr>
            <p:nvPr userDrawn="1"/>
          </p:nvSpPr>
          <p:spPr bwMode="auto">
            <a:xfrm flipV="1">
              <a:off x="4750926" y="976912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21" name="Oval 910"/>
            <p:cNvSpPr>
              <a:spLocks noChangeArrowheads="1"/>
            </p:cNvSpPr>
            <p:nvPr userDrawn="1"/>
          </p:nvSpPr>
          <p:spPr bwMode="auto">
            <a:xfrm flipV="1">
              <a:off x="4858018" y="976912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22" name="Oval 911"/>
            <p:cNvSpPr>
              <a:spLocks noChangeArrowheads="1"/>
            </p:cNvSpPr>
            <p:nvPr userDrawn="1"/>
          </p:nvSpPr>
          <p:spPr bwMode="auto">
            <a:xfrm flipV="1">
              <a:off x="4967042" y="976912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23" name="Oval 912"/>
            <p:cNvSpPr>
              <a:spLocks noChangeArrowheads="1"/>
            </p:cNvSpPr>
            <p:nvPr userDrawn="1"/>
          </p:nvSpPr>
          <p:spPr bwMode="auto">
            <a:xfrm flipV="1">
              <a:off x="5074131" y="976912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24" name="Oval 913"/>
            <p:cNvSpPr>
              <a:spLocks noChangeArrowheads="1"/>
            </p:cNvSpPr>
            <p:nvPr userDrawn="1"/>
          </p:nvSpPr>
          <p:spPr bwMode="auto">
            <a:xfrm flipV="1">
              <a:off x="5182188" y="976912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2" name="Oval 870"/>
            <p:cNvSpPr>
              <a:spLocks noChangeArrowheads="1"/>
            </p:cNvSpPr>
            <p:nvPr userDrawn="1"/>
          </p:nvSpPr>
          <p:spPr bwMode="auto">
            <a:xfrm flipV="1">
              <a:off x="4319658" y="1304046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3" name="Oval 871"/>
            <p:cNvSpPr>
              <a:spLocks noChangeArrowheads="1"/>
            </p:cNvSpPr>
            <p:nvPr userDrawn="1"/>
          </p:nvSpPr>
          <p:spPr bwMode="auto">
            <a:xfrm flipV="1">
              <a:off x="4426751" y="1304046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4" name="Oval 872"/>
            <p:cNvSpPr>
              <a:spLocks noChangeArrowheads="1"/>
            </p:cNvSpPr>
            <p:nvPr userDrawn="1"/>
          </p:nvSpPr>
          <p:spPr bwMode="auto">
            <a:xfrm flipV="1">
              <a:off x="4533843" y="1304046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5" name="Oval 873"/>
            <p:cNvSpPr>
              <a:spLocks noChangeArrowheads="1"/>
            </p:cNvSpPr>
            <p:nvPr userDrawn="1"/>
          </p:nvSpPr>
          <p:spPr bwMode="auto">
            <a:xfrm flipV="1">
              <a:off x="4642865" y="1304046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6" name="Oval 874"/>
            <p:cNvSpPr>
              <a:spLocks noChangeArrowheads="1"/>
            </p:cNvSpPr>
            <p:nvPr userDrawn="1"/>
          </p:nvSpPr>
          <p:spPr bwMode="auto">
            <a:xfrm flipV="1">
              <a:off x="4750923" y="1304046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7" name="Oval 875"/>
            <p:cNvSpPr>
              <a:spLocks noChangeArrowheads="1"/>
            </p:cNvSpPr>
            <p:nvPr userDrawn="1"/>
          </p:nvSpPr>
          <p:spPr bwMode="auto">
            <a:xfrm flipV="1">
              <a:off x="4858015" y="1304046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8" name="Oval 876"/>
            <p:cNvSpPr>
              <a:spLocks noChangeArrowheads="1"/>
            </p:cNvSpPr>
            <p:nvPr userDrawn="1"/>
          </p:nvSpPr>
          <p:spPr bwMode="auto">
            <a:xfrm flipV="1">
              <a:off x="4967038" y="1304046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9" name="Oval 877"/>
            <p:cNvSpPr>
              <a:spLocks noChangeArrowheads="1"/>
            </p:cNvSpPr>
            <p:nvPr userDrawn="1"/>
          </p:nvSpPr>
          <p:spPr bwMode="auto">
            <a:xfrm flipV="1">
              <a:off x="5074129" y="1304046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0" name="Oval 878"/>
            <p:cNvSpPr>
              <a:spLocks noChangeArrowheads="1"/>
            </p:cNvSpPr>
            <p:nvPr userDrawn="1"/>
          </p:nvSpPr>
          <p:spPr bwMode="auto">
            <a:xfrm flipV="1">
              <a:off x="5182187" y="1304046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7" name="Oval 905"/>
            <p:cNvSpPr>
              <a:spLocks noChangeArrowheads="1"/>
            </p:cNvSpPr>
            <p:nvPr userDrawn="1"/>
          </p:nvSpPr>
          <p:spPr bwMode="auto">
            <a:xfrm flipV="1">
              <a:off x="4319659" y="1193091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8" name="Oval 906"/>
            <p:cNvSpPr>
              <a:spLocks noChangeArrowheads="1"/>
            </p:cNvSpPr>
            <p:nvPr userDrawn="1"/>
          </p:nvSpPr>
          <p:spPr bwMode="auto">
            <a:xfrm flipV="1">
              <a:off x="4426753" y="1193091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9" name="Oval 907"/>
            <p:cNvSpPr>
              <a:spLocks noChangeArrowheads="1"/>
            </p:cNvSpPr>
            <p:nvPr userDrawn="1"/>
          </p:nvSpPr>
          <p:spPr bwMode="auto">
            <a:xfrm flipV="1">
              <a:off x="4533845" y="1193091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0" name="Oval 908"/>
            <p:cNvSpPr>
              <a:spLocks noChangeArrowheads="1"/>
            </p:cNvSpPr>
            <p:nvPr userDrawn="1"/>
          </p:nvSpPr>
          <p:spPr bwMode="auto">
            <a:xfrm flipV="1">
              <a:off x="4642867" y="1193091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1" name="Oval 909"/>
            <p:cNvSpPr>
              <a:spLocks noChangeArrowheads="1"/>
            </p:cNvSpPr>
            <p:nvPr userDrawn="1"/>
          </p:nvSpPr>
          <p:spPr bwMode="auto">
            <a:xfrm flipV="1">
              <a:off x="4750926" y="1193091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2" name="Oval 910"/>
            <p:cNvSpPr>
              <a:spLocks noChangeArrowheads="1"/>
            </p:cNvSpPr>
            <p:nvPr userDrawn="1"/>
          </p:nvSpPr>
          <p:spPr bwMode="auto">
            <a:xfrm flipV="1">
              <a:off x="4858018" y="1193091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3" name="Oval 911"/>
            <p:cNvSpPr>
              <a:spLocks noChangeArrowheads="1"/>
            </p:cNvSpPr>
            <p:nvPr userDrawn="1"/>
          </p:nvSpPr>
          <p:spPr bwMode="auto">
            <a:xfrm flipV="1">
              <a:off x="4967042" y="1193091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4" name="Oval 912"/>
            <p:cNvSpPr>
              <a:spLocks noChangeArrowheads="1"/>
            </p:cNvSpPr>
            <p:nvPr userDrawn="1"/>
          </p:nvSpPr>
          <p:spPr bwMode="auto">
            <a:xfrm flipV="1">
              <a:off x="5074131" y="1193091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5" name="Oval 913"/>
            <p:cNvSpPr>
              <a:spLocks noChangeArrowheads="1"/>
            </p:cNvSpPr>
            <p:nvPr userDrawn="1"/>
          </p:nvSpPr>
          <p:spPr bwMode="auto">
            <a:xfrm flipV="1">
              <a:off x="5182188" y="1193091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3" name="Oval 870"/>
            <p:cNvSpPr>
              <a:spLocks noChangeArrowheads="1"/>
            </p:cNvSpPr>
            <p:nvPr userDrawn="1"/>
          </p:nvSpPr>
          <p:spPr bwMode="auto">
            <a:xfrm flipV="1">
              <a:off x="4319658" y="1520225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4" name="Oval 871"/>
            <p:cNvSpPr>
              <a:spLocks noChangeArrowheads="1"/>
            </p:cNvSpPr>
            <p:nvPr userDrawn="1"/>
          </p:nvSpPr>
          <p:spPr bwMode="auto">
            <a:xfrm flipV="1">
              <a:off x="4426751" y="1520225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5" name="Oval 872"/>
            <p:cNvSpPr>
              <a:spLocks noChangeArrowheads="1"/>
            </p:cNvSpPr>
            <p:nvPr userDrawn="1"/>
          </p:nvSpPr>
          <p:spPr bwMode="auto">
            <a:xfrm flipV="1">
              <a:off x="4533843" y="1520225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6" name="Oval 873"/>
            <p:cNvSpPr>
              <a:spLocks noChangeArrowheads="1"/>
            </p:cNvSpPr>
            <p:nvPr userDrawn="1"/>
          </p:nvSpPr>
          <p:spPr bwMode="auto">
            <a:xfrm flipV="1">
              <a:off x="4642865" y="1520225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7" name="Oval 874"/>
            <p:cNvSpPr>
              <a:spLocks noChangeArrowheads="1"/>
            </p:cNvSpPr>
            <p:nvPr userDrawn="1"/>
          </p:nvSpPr>
          <p:spPr bwMode="auto">
            <a:xfrm flipV="1">
              <a:off x="4750923" y="1520225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8" name="Oval 875"/>
            <p:cNvSpPr>
              <a:spLocks noChangeArrowheads="1"/>
            </p:cNvSpPr>
            <p:nvPr userDrawn="1"/>
          </p:nvSpPr>
          <p:spPr bwMode="auto">
            <a:xfrm flipV="1">
              <a:off x="4858015" y="1520225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9" name="Oval 876"/>
            <p:cNvSpPr>
              <a:spLocks noChangeArrowheads="1"/>
            </p:cNvSpPr>
            <p:nvPr userDrawn="1"/>
          </p:nvSpPr>
          <p:spPr bwMode="auto">
            <a:xfrm flipV="1">
              <a:off x="4967038" y="1520225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0" name="Oval 877"/>
            <p:cNvSpPr>
              <a:spLocks noChangeArrowheads="1"/>
            </p:cNvSpPr>
            <p:nvPr userDrawn="1"/>
          </p:nvSpPr>
          <p:spPr bwMode="auto">
            <a:xfrm flipV="1">
              <a:off x="5074129" y="1520225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1" name="Oval 878"/>
            <p:cNvSpPr>
              <a:spLocks noChangeArrowheads="1"/>
            </p:cNvSpPr>
            <p:nvPr userDrawn="1"/>
          </p:nvSpPr>
          <p:spPr bwMode="auto">
            <a:xfrm flipV="1">
              <a:off x="5182187" y="1520225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8" name="Oval 905"/>
            <p:cNvSpPr>
              <a:spLocks noChangeArrowheads="1"/>
            </p:cNvSpPr>
            <p:nvPr userDrawn="1"/>
          </p:nvSpPr>
          <p:spPr bwMode="auto">
            <a:xfrm flipV="1">
              <a:off x="4319659" y="1409270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9" name="Oval 906"/>
            <p:cNvSpPr>
              <a:spLocks noChangeArrowheads="1"/>
            </p:cNvSpPr>
            <p:nvPr userDrawn="1"/>
          </p:nvSpPr>
          <p:spPr bwMode="auto">
            <a:xfrm flipV="1">
              <a:off x="4426753" y="1409270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0" name="Oval 907"/>
            <p:cNvSpPr>
              <a:spLocks noChangeArrowheads="1"/>
            </p:cNvSpPr>
            <p:nvPr userDrawn="1"/>
          </p:nvSpPr>
          <p:spPr bwMode="auto">
            <a:xfrm flipV="1">
              <a:off x="4533845" y="1409270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1" name="Oval 908"/>
            <p:cNvSpPr>
              <a:spLocks noChangeArrowheads="1"/>
            </p:cNvSpPr>
            <p:nvPr userDrawn="1"/>
          </p:nvSpPr>
          <p:spPr bwMode="auto">
            <a:xfrm flipV="1">
              <a:off x="4642867" y="1409270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2" name="Oval 909"/>
            <p:cNvSpPr>
              <a:spLocks noChangeArrowheads="1"/>
            </p:cNvSpPr>
            <p:nvPr userDrawn="1"/>
          </p:nvSpPr>
          <p:spPr bwMode="auto">
            <a:xfrm flipV="1">
              <a:off x="4750926" y="1409270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3" name="Oval 910"/>
            <p:cNvSpPr>
              <a:spLocks noChangeArrowheads="1"/>
            </p:cNvSpPr>
            <p:nvPr userDrawn="1"/>
          </p:nvSpPr>
          <p:spPr bwMode="auto">
            <a:xfrm flipV="1">
              <a:off x="4858018" y="1409270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4" name="Oval 911"/>
            <p:cNvSpPr>
              <a:spLocks noChangeArrowheads="1"/>
            </p:cNvSpPr>
            <p:nvPr userDrawn="1"/>
          </p:nvSpPr>
          <p:spPr bwMode="auto">
            <a:xfrm flipV="1">
              <a:off x="4967042" y="1409270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5" name="Oval 912"/>
            <p:cNvSpPr>
              <a:spLocks noChangeArrowheads="1"/>
            </p:cNvSpPr>
            <p:nvPr userDrawn="1"/>
          </p:nvSpPr>
          <p:spPr bwMode="auto">
            <a:xfrm flipV="1">
              <a:off x="5074131" y="1409270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6" name="Oval 913"/>
            <p:cNvSpPr>
              <a:spLocks noChangeArrowheads="1"/>
            </p:cNvSpPr>
            <p:nvPr userDrawn="1"/>
          </p:nvSpPr>
          <p:spPr bwMode="auto">
            <a:xfrm flipV="1">
              <a:off x="5182188" y="1409270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94" name="Oval 870"/>
            <p:cNvSpPr>
              <a:spLocks noChangeArrowheads="1"/>
            </p:cNvSpPr>
            <p:nvPr userDrawn="1"/>
          </p:nvSpPr>
          <p:spPr bwMode="auto">
            <a:xfrm flipV="1">
              <a:off x="4319658" y="1736404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95" name="Oval 871"/>
            <p:cNvSpPr>
              <a:spLocks noChangeArrowheads="1"/>
            </p:cNvSpPr>
            <p:nvPr userDrawn="1"/>
          </p:nvSpPr>
          <p:spPr bwMode="auto">
            <a:xfrm flipV="1">
              <a:off x="4426751" y="1736404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96" name="Oval 872"/>
            <p:cNvSpPr>
              <a:spLocks noChangeArrowheads="1"/>
            </p:cNvSpPr>
            <p:nvPr userDrawn="1"/>
          </p:nvSpPr>
          <p:spPr bwMode="auto">
            <a:xfrm flipV="1">
              <a:off x="4533843" y="1736404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97" name="Oval 873"/>
            <p:cNvSpPr>
              <a:spLocks noChangeArrowheads="1"/>
            </p:cNvSpPr>
            <p:nvPr userDrawn="1"/>
          </p:nvSpPr>
          <p:spPr bwMode="auto">
            <a:xfrm flipV="1">
              <a:off x="4642865" y="1736404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98" name="Oval 874"/>
            <p:cNvSpPr>
              <a:spLocks noChangeArrowheads="1"/>
            </p:cNvSpPr>
            <p:nvPr userDrawn="1"/>
          </p:nvSpPr>
          <p:spPr bwMode="auto">
            <a:xfrm flipV="1">
              <a:off x="4750923" y="1736404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99" name="Oval 875"/>
            <p:cNvSpPr>
              <a:spLocks noChangeArrowheads="1"/>
            </p:cNvSpPr>
            <p:nvPr userDrawn="1"/>
          </p:nvSpPr>
          <p:spPr bwMode="auto">
            <a:xfrm flipV="1">
              <a:off x="4858015" y="1736404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00" name="Oval 876"/>
            <p:cNvSpPr>
              <a:spLocks noChangeArrowheads="1"/>
            </p:cNvSpPr>
            <p:nvPr userDrawn="1"/>
          </p:nvSpPr>
          <p:spPr bwMode="auto">
            <a:xfrm flipV="1">
              <a:off x="4967038" y="1736404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01" name="Oval 877"/>
            <p:cNvSpPr>
              <a:spLocks noChangeArrowheads="1"/>
            </p:cNvSpPr>
            <p:nvPr userDrawn="1"/>
          </p:nvSpPr>
          <p:spPr bwMode="auto">
            <a:xfrm flipV="1">
              <a:off x="5074129" y="1736404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02" name="Oval 878"/>
            <p:cNvSpPr>
              <a:spLocks noChangeArrowheads="1"/>
            </p:cNvSpPr>
            <p:nvPr userDrawn="1"/>
          </p:nvSpPr>
          <p:spPr bwMode="auto">
            <a:xfrm flipV="1">
              <a:off x="5182187" y="1736404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29" name="Oval 905"/>
            <p:cNvSpPr>
              <a:spLocks noChangeArrowheads="1"/>
            </p:cNvSpPr>
            <p:nvPr userDrawn="1"/>
          </p:nvSpPr>
          <p:spPr bwMode="auto">
            <a:xfrm flipV="1">
              <a:off x="4319659" y="1625449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30" name="Oval 906"/>
            <p:cNvSpPr>
              <a:spLocks noChangeArrowheads="1"/>
            </p:cNvSpPr>
            <p:nvPr userDrawn="1"/>
          </p:nvSpPr>
          <p:spPr bwMode="auto">
            <a:xfrm flipV="1">
              <a:off x="4426753" y="1625449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31" name="Oval 907"/>
            <p:cNvSpPr>
              <a:spLocks noChangeArrowheads="1"/>
            </p:cNvSpPr>
            <p:nvPr userDrawn="1"/>
          </p:nvSpPr>
          <p:spPr bwMode="auto">
            <a:xfrm flipV="1">
              <a:off x="4533845" y="1625449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32" name="Oval 908"/>
            <p:cNvSpPr>
              <a:spLocks noChangeArrowheads="1"/>
            </p:cNvSpPr>
            <p:nvPr userDrawn="1"/>
          </p:nvSpPr>
          <p:spPr bwMode="auto">
            <a:xfrm flipV="1">
              <a:off x="4642867" y="1625449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33" name="Oval 909"/>
            <p:cNvSpPr>
              <a:spLocks noChangeArrowheads="1"/>
            </p:cNvSpPr>
            <p:nvPr userDrawn="1"/>
          </p:nvSpPr>
          <p:spPr bwMode="auto">
            <a:xfrm flipV="1">
              <a:off x="4750926" y="1625449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34" name="Oval 910"/>
            <p:cNvSpPr>
              <a:spLocks noChangeArrowheads="1"/>
            </p:cNvSpPr>
            <p:nvPr userDrawn="1"/>
          </p:nvSpPr>
          <p:spPr bwMode="auto">
            <a:xfrm flipV="1">
              <a:off x="4858018" y="1625449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35" name="Oval 911"/>
            <p:cNvSpPr>
              <a:spLocks noChangeArrowheads="1"/>
            </p:cNvSpPr>
            <p:nvPr userDrawn="1"/>
          </p:nvSpPr>
          <p:spPr bwMode="auto">
            <a:xfrm flipV="1">
              <a:off x="4967042" y="1625449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36" name="Oval 912"/>
            <p:cNvSpPr>
              <a:spLocks noChangeArrowheads="1"/>
            </p:cNvSpPr>
            <p:nvPr userDrawn="1"/>
          </p:nvSpPr>
          <p:spPr bwMode="auto">
            <a:xfrm flipV="1">
              <a:off x="5074131" y="1625449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37" name="Oval 913"/>
            <p:cNvSpPr>
              <a:spLocks noChangeArrowheads="1"/>
            </p:cNvSpPr>
            <p:nvPr userDrawn="1"/>
          </p:nvSpPr>
          <p:spPr bwMode="auto">
            <a:xfrm flipV="1">
              <a:off x="5182188" y="1625449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65" name="Oval 870"/>
            <p:cNvSpPr>
              <a:spLocks noChangeArrowheads="1"/>
            </p:cNvSpPr>
            <p:nvPr userDrawn="1"/>
          </p:nvSpPr>
          <p:spPr bwMode="auto">
            <a:xfrm flipV="1">
              <a:off x="4319658" y="1952584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66" name="Oval 871"/>
            <p:cNvSpPr>
              <a:spLocks noChangeArrowheads="1"/>
            </p:cNvSpPr>
            <p:nvPr userDrawn="1"/>
          </p:nvSpPr>
          <p:spPr bwMode="auto">
            <a:xfrm flipV="1">
              <a:off x="4426751" y="1952584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67" name="Oval 872"/>
            <p:cNvSpPr>
              <a:spLocks noChangeArrowheads="1"/>
            </p:cNvSpPr>
            <p:nvPr userDrawn="1"/>
          </p:nvSpPr>
          <p:spPr bwMode="auto">
            <a:xfrm flipV="1">
              <a:off x="4533843" y="1952584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68" name="Oval 873"/>
            <p:cNvSpPr>
              <a:spLocks noChangeArrowheads="1"/>
            </p:cNvSpPr>
            <p:nvPr userDrawn="1"/>
          </p:nvSpPr>
          <p:spPr bwMode="auto">
            <a:xfrm flipV="1">
              <a:off x="4642865" y="1952584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69" name="Oval 874"/>
            <p:cNvSpPr>
              <a:spLocks noChangeArrowheads="1"/>
            </p:cNvSpPr>
            <p:nvPr userDrawn="1"/>
          </p:nvSpPr>
          <p:spPr bwMode="auto">
            <a:xfrm flipV="1">
              <a:off x="4750923" y="1952584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70" name="Oval 875"/>
            <p:cNvSpPr>
              <a:spLocks noChangeArrowheads="1"/>
            </p:cNvSpPr>
            <p:nvPr userDrawn="1"/>
          </p:nvSpPr>
          <p:spPr bwMode="auto">
            <a:xfrm flipV="1">
              <a:off x="4858015" y="1952584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71" name="Oval 876"/>
            <p:cNvSpPr>
              <a:spLocks noChangeArrowheads="1"/>
            </p:cNvSpPr>
            <p:nvPr userDrawn="1"/>
          </p:nvSpPr>
          <p:spPr bwMode="auto">
            <a:xfrm flipV="1">
              <a:off x="4967038" y="1952584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72" name="Oval 877"/>
            <p:cNvSpPr>
              <a:spLocks noChangeArrowheads="1"/>
            </p:cNvSpPr>
            <p:nvPr userDrawn="1"/>
          </p:nvSpPr>
          <p:spPr bwMode="auto">
            <a:xfrm flipV="1">
              <a:off x="5074129" y="1952584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73" name="Oval 878"/>
            <p:cNvSpPr>
              <a:spLocks noChangeArrowheads="1"/>
            </p:cNvSpPr>
            <p:nvPr userDrawn="1"/>
          </p:nvSpPr>
          <p:spPr bwMode="auto">
            <a:xfrm flipV="1">
              <a:off x="5182187" y="1952584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00" name="Oval 905"/>
            <p:cNvSpPr>
              <a:spLocks noChangeArrowheads="1"/>
            </p:cNvSpPr>
            <p:nvPr userDrawn="1"/>
          </p:nvSpPr>
          <p:spPr bwMode="auto">
            <a:xfrm flipV="1">
              <a:off x="4319659" y="1841629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01" name="Oval 906"/>
            <p:cNvSpPr>
              <a:spLocks noChangeArrowheads="1"/>
            </p:cNvSpPr>
            <p:nvPr userDrawn="1"/>
          </p:nvSpPr>
          <p:spPr bwMode="auto">
            <a:xfrm flipV="1">
              <a:off x="4426753" y="1841629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02" name="Oval 907"/>
            <p:cNvSpPr>
              <a:spLocks noChangeArrowheads="1"/>
            </p:cNvSpPr>
            <p:nvPr userDrawn="1"/>
          </p:nvSpPr>
          <p:spPr bwMode="auto">
            <a:xfrm flipV="1">
              <a:off x="4533845" y="1841629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03" name="Oval 908"/>
            <p:cNvSpPr>
              <a:spLocks noChangeArrowheads="1"/>
            </p:cNvSpPr>
            <p:nvPr userDrawn="1"/>
          </p:nvSpPr>
          <p:spPr bwMode="auto">
            <a:xfrm flipV="1">
              <a:off x="4642867" y="1841629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04" name="Oval 909"/>
            <p:cNvSpPr>
              <a:spLocks noChangeArrowheads="1"/>
            </p:cNvSpPr>
            <p:nvPr userDrawn="1"/>
          </p:nvSpPr>
          <p:spPr bwMode="auto">
            <a:xfrm flipV="1">
              <a:off x="4750926" y="1841629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05" name="Oval 910"/>
            <p:cNvSpPr>
              <a:spLocks noChangeArrowheads="1"/>
            </p:cNvSpPr>
            <p:nvPr userDrawn="1"/>
          </p:nvSpPr>
          <p:spPr bwMode="auto">
            <a:xfrm flipV="1">
              <a:off x="4858018" y="1841629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06" name="Oval 911"/>
            <p:cNvSpPr>
              <a:spLocks noChangeArrowheads="1"/>
            </p:cNvSpPr>
            <p:nvPr userDrawn="1"/>
          </p:nvSpPr>
          <p:spPr bwMode="auto">
            <a:xfrm flipV="1">
              <a:off x="4967042" y="1841629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07" name="Oval 912"/>
            <p:cNvSpPr>
              <a:spLocks noChangeArrowheads="1"/>
            </p:cNvSpPr>
            <p:nvPr userDrawn="1"/>
          </p:nvSpPr>
          <p:spPr bwMode="auto">
            <a:xfrm flipV="1">
              <a:off x="5074131" y="1841629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08" name="Oval 913"/>
            <p:cNvSpPr>
              <a:spLocks noChangeArrowheads="1"/>
            </p:cNvSpPr>
            <p:nvPr userDrawn="1"/>
          </p:nvSpPr>
          <p:spPr bwMode="auto">
            <a:xfrm flipV="1">
              <a:off x="5182188" y="1841629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36" name="Oval 870"/>
            <p:cNvSpPr>
              <a:spLocks noChangeArrowheads="1"/>
            </p:cNvSpPr>
            <p:nvPr userDrawn="1"/>
          </p:nvSpPr>
          <p:spPr bwMode="auto">
            <a:xfrm flipV="1">
              <a:off x="4319658" y="2168764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37" name="Oval 871"/>
            <p:cNvSpPr>
              <a:spLocks noChangeArrowheads="1"/>
            </p:cNvSpPr>
            <p:nvPr userDrawn="1"/>
          </p:nvSpPr>
          <p:spPr bwMode="auto">
            <a:xfrm flipV="1">
              <a:off x="4426751" y="2168764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38" name="Oval 872"/>
            <p:cNvSpPr>
              <a:spLocks noChangeArrowheads="1"/>
            </p:cNvSpPr>
            <p:nvPr userDrawn="1"/>
          </p:nvSpPr>
          <p:spPr bwMode="auto">
            <a:xfrm flipV="1">
              <a:off x="4533843" y="2168764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39" name="Oval 873"/>
            <p:cNvSpPr>
              <a:spLocks noChangeArrowheads="1"/>
            </p:cNvSpPr>
            <p:nvPr userDrawn="1"/>
          </p:nvSpPr>
          <p:spPr bwMode="auto">
            <a:xfrm flipV="1">
              <a:off x="4642865" y="2168764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40" name="Oval 874"/>
            <p:cNvSpPr>
              <a:spLocks noChangeArrowheads="1"/>
            </p:cNvSpPr>
            <p:nvPr userDrawn="1"/>
          </p:nvSpPr>
          <p:spPr bwMode="auto">
            <a:xfrm flipV="1">
              <a:off x="4750923" y="2168764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41" name="Oval 875"/>
            <p:cNvSpPr>
              <a:spLocks noChangeArrowheads="1"/>
            </p:cNvSpPr>
            <p:nvPr userDrawn="1"/>
          </p:nvSpPr>
          <p:spPr bwMode="auto">
            <a:xfrm flipV="1">
              <a:off x="4858015" y="2168764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42" name="Oval 876"/>
            <p:cNvSpPr>
              <a:spLocks noChangeArrowheads="1"/>
            </p:cNvSpPr>
            <p:nvPr userDrawn="1"/>
          </p:nvSpPr>
          <p:spPr bwMode="auto">
            <a:xfrm flipV="1">
              <a:off x="4967038" y="2168764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43" name="Oval 877"/>
            <p:cNvSpPr>
              <a:spLocks noChangeArrowheads="1"/>
            </p:cNvSpPr>
            <p:nvPr userDrawn="1"/>
          </p:nvSpPr>
          <p:spPr bwMode="auto">
            <a:xfrm flipV="1">
              <a:off x="5074129" y="2168764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44" name="Oval 878"/>
            <p:cNvSpPr>
              <a:spLocks noChangeArrowheads="1"/>
            </p:cNvSpPr>
            <p:nvPr userDrawn="1"/>
          </p:nvSpPr>
          <p:spPr bwMode="auto">
            <a:xfrm flipV="1">
              <a:off x="5182187" y="2168764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71" name="Oval 905"/>
            <p:cNvSpPr>
              <a:spLocks noChangeArrowheads="1"/>
            </p:cNvSpPr>
            <p:nvPr userDrawn="1"/>
          </p:nvSpPr>
          <p:spPr bwMode="auto">
            <a:xfrm flipV="1">
              <a:off x="4319659" y="2057809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72" name="Oval 906"/>
            <p:cNvSpPr>
              <a:spLocks noChangeArrowheads="1"/>
            </p:cNvSpPr>
            <p:nvPr userDrawn="1"/>
          </p:nvSpPr>
          <p:spPr bwMode="auto">
            <a:xfrm flipV="1">
              <a:off x="4426753" y="2057809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73" name="Oval 907"/>
            <p:cNvSpPr>
              <a:spLocks noChangeArrowheads="1"/>
            </p:cNvSpPr>
            <p:nvPr userDrawn="1"/>
          </p:nvSpPr>
          <p:spPr bwMode="auto">
            <a:xfrm flipV="1">
              <a:off x="4533845" y="2057809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74" name="Oval 908"/>
            <p:cNvSpPr>
              <a:spLocks noChangeArrowheads="1"/>
            </p:cNvSpPr>
            <p:nvPr userDrawn="1"/>
          </p:nvSpPr>
          <p:spPr bwMode="auto">
            <a:xfrm flipV="1">
              <a:off x="4642867" y="2057809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75" name="Oval 909"/>
            <p:cNvSpPr>
              <a:spLocks noChangeArrowheads="1"/>
            </p:cNvSpPr>
            <p:nvPr userDrawn="1"/>
          </p:nvSpPr>
          <p:spPr bwMode="auto">
            <a:xfrm flipV="1">
              <a:off x="4750926" y="2057809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76" name="Oval 910"/>
            <p:cNvSpPr>
              <a:spLocks noChangeArrowheads="1"/>
            </p:cNvSpPr>
            <p:nvPr userDrawn="1"/>
          </p:nvSpPr>
          <p:spPr bwMode="auto">
            <a:xfrm flipV="1">
              <a:off x="4858018" y="2057809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77" name="Oval 911"/>
            <p:cNvSpPr>
              <a:spLocks noChangeArrowheads="1"/>
            </p:cNvSpPr>
            <p:nvPr userDrawn="1"/>
          </p:nvSpPr>
          <p:spPr bwMode="auto">
            <a:xfrm flipV="1">
              <a:off x="4967042" y="2057809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78" name="Oval 912"/>
            <p:cNvSpPr>
              <a:spLocks noChangeArrowheads="1"/>
            </p:cNvSpPr>
            <p:nvPr userDrawn="1"/>
          </p:nvSpPr>
          <p:spPr bwMode="auto">
            <a:xfrm flipV="1">
              <a:off x="5074131" y="2057809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79" name="Oval 913"/>
            <p:cNvSpPr>
              <a:spLocks noChangeArrowheads="1"/>
            </p:cNvSpPr>
            <p:nvPr userDrawn="1"/>
          </p:nvSpPr>
          <p:spPr bwMode="auto">
            <a:xfrm flipV="1">
              <a:off x="5182188" y="2057809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07" name="Oval 870"/>
            <p:cNvSpPr>
              <a:spLocks noChangeArrowheads="1"/>
            </p:cNvSpPr>
            <p:nvPr userDrawn="1"/>
          </p:nvSpPr>
          <p:spPr bwMode="auto">
            <a:xfrm flipV="1">
              <a:off x="4319658" y="2384943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08" name="Oval 871"/>
            <p:cNvSpPr>
              <a:spLocks noChangeArrowheads="1"/>
            </p:cNvSpPr>
            <p:nvPr userDrawn="1"/>
          </p:nvSpPr>
          <p:spPr bwMode="auto">
            <a:xfrm flipV="1">
              <a:off x="4426751" y="2384943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09" name="Oval 872"/>
            <p:cNvSpPr>
              <a:spLocks noChangeArrowheads="1"/>
            </p:cNvSpPr>
            <p:nvPr userDrawn="1"/>
          </p:nvSpPr>
          <p:spPr bwMode="auto">
            <a:xfrm flipV="1">
              <a:off x="4533843" y="2384943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10" name="Oval 873"/>
            <p:cNvSpPr>
              <a:spLocks noChangeArrowheads="1"/>
            </p:cNvSpPr>
            <p:nvPr userDrawn="1"/>
          </p:nvSpPr>
          <p:spPr bwMode="auto">
            <a:xfrm flipV="1">
              <a:off x="4642865" y="2384943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11" name="Oval 874"/>
            <p:cNvSpPr>
              <a:spLocks noChangeArrowheads="1"/>
            </p:cNvSpPr>
            <p:nvPr userDrawn="1"/>
          </p:nvSpPr>
          <p:spPr bwMode="auto">
            <a:xfrm flipV="1">
              <a:off x="4750923" y="2384943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12" name="Oval 875"/>
            <p:cNvSpPr>
              <a:spLocks noChangeArrowheads="1"/>
            </p:cNvSpPr>
            <p:nvPr userDrawn="1"/>
          </p:nvSpPr>
          <p:spPr bwMode="auto">
            <a:xfrm flipV="1">
              <a:off x="4858015" y="2384943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13" name="Oval 876"/>
            <p:cNvSpPr>
              <a:spLocks noChangeArrowheads="1"/>
            </p:cNvSpPr>
            <p:nvPr userDrawn="1"/>
          </p:nvSpPr>
          <p:spPr bwMode="auto">
            <a:xfrm flipV="1">
              <a:off x="4967038" y="2384943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14" name="Oval 877"/>
            <p:cNvSpPr>
              <a:spLocks noChangeArrowheads="1"/>
            </p:cNvSpPr>
            <p:nvPr userDrawn="1"/>
          </p:nvSpPr>
          <p:spPr bwMode="auto">
            <a:xfrm flipV="1">
              <a:off x="5074129" y="2384943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15" name="Oval 878"/>
            <p:cNvSpPr>
              <a:spLocks noChangeArrowheads="1"/>
            </p:cNvSpPr>
            <p:nvPr userDrawn="1"/>
          </p:nvSpPr>
          <p:spPr bwMode="auto">
            <a:xfrm flipV="1">
              <a:off x="5182187" y="2384943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42" name="Oval 905"/>
            <p:cNvSpPr>
              <a:spLocks noChangeArrowheads="1"/>
            </p:cNvSpPr>
            <p:nvPr userDrawn="1"/>
          </p:nvSpPr>
          <p:spPr bwMode="auto">
            <a:xfrm flipV="1">
              <a:off x="4319659" y="2273988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43" name="Oval 906"/>
            <p:cNvSpPr>
              <a:spLocks noChangeArrowheads="1"/>
            </p:cNvSpPr>
            <p:nvPr userDrawn="1"/>
          </p:nvSpPr>
          <p:spPr bwMode="auto">
            <a:xfrm flipV="1">
              <a:off x="4426753" y="2273988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44" name="Oval 907"/>
            <p:cNvSpPr>
              <a:spLocks noChangeArrowheads="1"/>
            </p:cNvSpPr>
            <p:nvPr userDrawn="1"/>
          </p:nvSpPr>
          <p:spPr bwMode="auto">
            <a:xfrm flipV="1">
              <a:off x="4533845" y="2273988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45" name="Oval 908"/>
            <p:cNvSpPr>
              <a:spLocks noChangeArrowheads="1"/>
            </p:cNvSpPr>
            <p:nvPr userDrawn="1"/>
          </p:nvSpPr>
          <p:spPr bwMode="auto">
            <a:xfrm flipV="1">
              <a:off x="4642867" y="2273988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46" name="Oval 909"/>
            <p:cNvSpPr>
              <a:spLocks noChangeArrowheads="1"/>
            </p:cNvSpPr>
            <p:nvPr userDrawn="1"/>
          </p:nvSpPr>
          <p:spPr bwMode="auto">
            <a:xfrm flipV="1">
              <a:off x="4750926" y="2273988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47" name="Oval 910"/>
            <p:cNvSpPr>
              <a:spLocks noChangeArrowheads="1"/>
            </p:cNvSpPr>
            <p:nvPr userDrawn="1"/>
          </p:nvSpPr>
          <p:spPr bwMode="auto">
            <a:xfrm flipV="1">
              <a:off x="4858018" y="2273988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48" name="Oval 911"/>
            <p:cNvSpPr>
              <a:spLocks noChangeArrowheads="1"/>
            </p:cNvSpPr>
            <p:nvPr userDrawn="1"/>
          </p:nvSpPr>
          <p:spPr bwMode="auto">
            <a:xfrm flipV="1">
              <a:off x="4967042" y="2273988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49" name="Oval 912"/>
            <p:cNvSpPr>
              <a:spLocks noChangeArrowheads="1"/>
            </p:cNvSpPr>
            <p:nvPr userDrawn="1"/>
          </p:nvSpPr>
          <p:spPr bwMode="auto">
            <a:xfrm flipV="1">
              <a:off x="5074131" y="2273988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50" name="Oval 913"/>
            <p:cNvSpPr>
              <a:spLocks noChangeArrowheads="1"/>
            </p:cNvSpPr>
            <p:nvPr userDrawn="1"/>
          </p:nvSpPr>
          <p:spPr bwMode="auto">
            <a:xfrm flipV="1">
              <a:off x="5182188" y="2273988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78" name="Oval 870"/>
            <p:cNvSpPr>
              <a:spLocks noChangeArrowheads="1"/>
            </p:cNvSpPr>
            <p:nvPr userDrawn="1"/>
          </p:nvSpPr>
          <p:spPr bwMode="auto">
            <a:xfrm flipV="1">
              <a:off x="4319658" y="2601121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79" name="Oval 871"/>
            <p:cNvSpPr>
              <a:spLocks noChangeArrowheads="1"/>
            </p:cNvSpPr>
            <p:nvPr userDrawn="1"/>
          </p:nvSpPr>
          <p:spPr bwMode="auto">
            <a:xfrm flipV="1">
              <a:off x="4426751" y="2601121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80" name="Oval 872"/>
            <p:cNvSpPr>
              <a:spLocks noChangeArrowheads="1"/>
            </p:cNvSpPr>
            <p:nvPr userDrawn="1"/>
          </p:nvSpPr>
          <p:spPr bwMode="auto">
            <a:xfrm flipV="1">
              <a:off x="4533843" y="2601121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81" name="Oval 873"/>
            <p:cNvSpPr>
              <a:spLocks noChangeArrowheads="1"/>
            </p:cNvSpPr>
            <p:nvPr userDrawn="1"/>
          </p:nvSpPr>
          <p:spPr bwMode="auto">
            <a:xfrm flipV="1">
              <a:off x="4642865" y="2601121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82" name="Oval 874"/>
            <p:cNvSpPr>
              <a:spLocks noChangeArrowheads="1"/>
            </p:cNvSpPr>
            <p:nvPr userDrawn="1"/>
          </p:nvSpPr>
          <p:spPr bwMode="auto">
            <a:xfrm flipV="1">
              <a:off x="4750923" y="2601121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83" name="Oval 875"/>
            <p:cNvSpPr>
              <a:spLocks noChangeArrowheads="1"/>
            </p:cNvSpPr>
            <p:nvPr userDrawn="1"/>
          </p:nvSpPr>
          <p:spPr bwMode="auto">
            <a:xfrm flipV="1">
              <a:off x="4858015" y="2601121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84" name="Oval 876"/>
            <p:cNvSpPr>
              <a:spLocks noChangeArrowheads="1"/>
            </p:cNvSpPr>
            <p:nvPr userDrawn="1"/>
          </p:nvSpPr>
          <p:spPr bwMode="auto">
            <a:xfrm flipV="1">
              <a:off x="4967038" y="2601121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85" name="Oval 877"/>
            <p:cNvSpPr>
              <a:spLocks noChangeArrowheads="1"/>
            </p:cNvSpPr>
            <p:nvPr userDrawn="1"/>
          </p:nvSpPr>
          <p:spPr bwMode="auto">
            <a:xfrm flipV="1">
              <a:off x="5074129" y="2601121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86" name="Oval 878"/>
            <p:cNvSpPr>
              <a:spLocks noChangeArrowheads="1"/>
            </p:cNvSpPr>
            <p:nvPr userDrawn="1"/>
          </p:nvSpPr>
          <p:spPr bwMode="auto">
            <a:xfrm flipV="1">
              <a:off x="5182187" y="2601121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13" name="Oval 905"/>
            <p:cNvSpPr>
              <a:spLocks noChangeArrowheads="1"/>
            </p:cNvSpPr>
            <p:nvPr userDrawn="1"/>
          </p:nvSpPr>
          <p:spPr bwMode="auto">
            <a:xfrm flipV="1">
              <a:off x="4319659" y="2490166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14" name="Oval 906"/>
            <p:cNvSpPr>
              <a:spLocks noChangeArrowheads="1"/>
            </p:cNvSpPr>
            <p:nvPr userDrawn="1"/>
          </p:nvSpPr>
          <p:spPr bwMode="auto">
            <a:xfrm flipV="1">
              <a:off x="4426753" y="2490166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15" name="Oval 907"/>
            <p:cNvSpPr>
              <a:spLocks noChangeArrowheads="1"/>
            </p:cNvSpPr>
            <p:nvPr userDrawn="1"/>
          </p:nvSpPr>
          <p:spPr bwMode="auto">
            <a:xfrm flipV="1">
              <a:off x="4533845" y="2490166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16" name="Oval 908"/>
            <p:cNvSpPr>
              <a:spLocks noChangeArrowheads="1"/>
            </p:cNvSpPr>
            <p:nvPr userDrawn="1"/>
          </p:nvSpPr>
          <p:spPr bwMode="auto">
            <a:xfrm flipV="1">
              <a:off x="4642867" y="2490166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17" name="Oval 909"/>
            <p:cNvSpPr>
              <a:spLocks noChangeArrowheads="1"/>
            </p:cNvSpPr>
            <p:nvPr userDrawn="1"/>
          </p:nvSpPr>
          <p:spPr bwMode="auto">
            <a:xfrm flipV="1">
              <a:off x="4750926" y="2490166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18" name="Oval 910"/>
            <p:cNvSpPr>
              <a:spLocks noChangeArrowheads="1"/>
            </p:cNvSpPr>
            <p:nvPr userDrawn="1"/>
          </p:nvSpPr>
          <p:spPr bwMode="auto">
            <a:xfrm flipV="1">
              <a:off x="4858018" y="2490166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19" name="Oval 911"/>
            <p:cNvSpPr>
              <a:spLocks noChangeArrowheads="1"/>
            </p:cNvSpPr>
            <p:nvPr userDrawn="1"/>
          </p:nvSpPr>
          <p:spPr bwMode="auto">
            <a:xfrm flipV="1">
              <a:off x="4967042" y="2490166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20" name="Oval 912"/>
            <p:cNvSpPr>
              <a:spLocks noChangeArrowheads="1"/>
            </p:cNvSpPr>
            <p:nvPr userDrawn="1"/>
          </p:nvSpPr>
          <p:spPr bwMode="auto">
            <a:xfrm flipV="1">
              <a:off x="5074131" y="2490166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21" name="Oval 913"/>
            <p:cNvSpPr>
              <a:spLocks noChangeArrowheads="1"/>
            </p:cNvSpPr>
            <p:nvPr userDrawn="1"/>
          </p:nvSpPr>
          <p:spPr bwMode="auto">
            <a:xfrm flipV="1">
              <a:off x="5182188" y="2490166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49" name="Oval 870"/>
            <p:cNvSpPr>
              <a:spLocks noChangeArrowheads="1"/>
            </p:cNvSpPr>
            <p:nvPr userDrawn="1"/>
          </p:nvSpPr>
          <p:spPr bwMode="auto">
            <a:xfrm flipV="1">
              <a:off x="4319658" y="2817300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50" name="Oval 871"/>
            <p:cNvSpPr>
              <a:spLocks noChangeArrowheads="1"/>
            </p:cNvSpPr>
            <p:nvPr userDrawn="1"/>
          </p:nvSpPr>
          <p:spPr bwMode="auto">
            <a:xfrm flipV="1">
              <a:off x="4426751" y="2817300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51" name="Oval 872"/>
            <p:cNvSpPr>
              <a:spLocks noChangeArrowheads="1"/>
            </p:cNvSpPr>
            <p:nvPr userDrawn="1"/>
          </p:nvSpPr>
          <p:spPr bwMode="auto">
            <a:xfrm flipV="1">
              <a:off x="4533843" y="2817300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52" name="Oval 873"/>
            <p:cNvSpPr>
              <a:spLocks noChangeArrowheads="1"/>
            </p:cNvSpPr>
            <p:nvPr userDrawn="1"/>
          </p:nvSpPr>
          <p:spPr bwMode="auto">
            <a:xfrm flipV="1">
              <a:off x="4642865" y="2817300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53" name="Oval 874"/>
            <p:cNvSpPr>
              <a:spLocks noChangeArrowheads="1"/>
            </p:cNvSpPr>
            <p:nvPr userDrawn="1"/>
          </p:nvSpPr>
          <p:spPr bwMode="auto">
            <a:xfrm flipV="1">
              <a:off x="4750923" y="2817300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54" name="Oval 875"/>
            <p:cNvSpPr>
              <a:spLocks noChangeArrowheads="1"/>
            </p:cNvSpPr>
            <p:nvPr userDrawn="1"/>
          </p:nvSpPr>
          <p:spPr bwMode="auto">
            <a:xfrm flipV="1">
              <a:off x="4858015" y="2817300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55" name="Oval 876"/>
            <p:cNvSpPr>
              <a:spLocks noChangeArrowheads="1"/>
            </p:cNvSpPr>
            <p:nvPr userDrawn="1"/>
          </p:nvSpPr>
          <p:spPr bwMode="auto">
            <a:xfrm flipV="1">
              <a:off x="4967038" y="2817300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56" name="Oval 877"/>
            <p:cNvSpPr>
              <a:spLocks noChangeArrowheads="1"/>
            </p:cNvSpPr>
            <p:nvPr userDrawn="1"/>
          </p:nvSpPr>
          <p:spPr bwMode="auto">
            <a:xfrm flipV="1">
              <a:off x="5074129" y="2817300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57" name="Oval 878"/>
            <p:cNvSpPr>
              <a:spLocks noChangeArrowheads="1"/>
            </p:cNvSpPr>
            <p:nvPr userDrawn="1"/>
          </p:nvSpPr>
          <p:spPr bwMode="auto">
            <a:xfrm flipV="1">
              <a:off x="5182187" y="2817300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84" name="Oval 905"/>
            <p:cNvSpPr>
              <a:spLocks noChangeArrowheads="1"/>
            </p:cNvSpPr>
            <p:nvPr userDrawn="1"/>
          </p:nvSpPr>
          <p:spPr bwMode="auto">
            <a:xfrm flipV="1">
              <a:off x="4319659" y="2706345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85" name="Oval 906"/>
            <p:cNvSpPr>
              <a:spLocks noChangeArrowheads="1"/>
            </p:cNvSpPr>
            <p:nvPr userDrawn="1"/>
          </p:nvSpPr>
          <p:spPr bwMode="auto">
            <a:xfrm flipV="1">
              <a:off x="4426753" y="2706345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86" name="Oval 907"/>
            <p:cNvSpPr>
              <a:spLocks noChangeArrowheads="1"/>
            </p:cNvSpPr>
            <p:nvPr userDrawn="1"/>
          </p:nvSpPr>
          <p:spPr bwMode="auto">
            <a:xfrm flipV="1">
              <a:off x="4533845" y="2706345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87" name="Oval 908"/>
            <p:cNvSpPr>
              <a:spLocks noChangeArrowheads="1"/>
            </p:cNvSpPr>
            <p:nvPr userDrawn="1"/>
          </p:nvSpPr>
          <p:spPr bwMode="auto">
            <a:xfrm flipV="1">
              <a:off x="4642867" y="2706345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88" name="Oval 909"/>
            <p:cNvSpPr>
              <a:spLocks noChangeArrowheads="1"/>
            </p:cNvSpPr>
            <p:nvPr userDrawn="1"/>
          </p:nvSpPr>
          <p:spPr bwMode="auto">
            <a:xfrm flipV="1">
              <a:off x="4750926" y="2706345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89" name="Oval 910"/>
            <p:cNvSpPr>
              <a:spLocks noChangeArrowheads="1"/>
            </p:cNvSpPr>
            <p:nvPr userDrawn="1"/>
          </p:nvSpPr>
          <p:spPr bwMode="auto">
            <a:xfrm flipV="1">
              <a:off x="4858018" y="2706345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90" name="Oval 911"/>
            <p:cNvSpPr>
              <a:spLocks noChangeArrowheads="1"/>
            </p:cNvSpPr>
            <p:nvPr userDrawn="1"/>
          </p:nvSpPr>
          <p:spPr bwMode="auto">
            <a:xfrm flipV="1">
              <a:off x="4967042" y="2706345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91" name="Oval 912"/>
            <p:cNvSpPr>
              <a:spLocks noChangeArrowheads="1"/>
            </p:cNvSpPr>
            <p:nvPr userDrawn="1"/>
          </p:nvSpPr>
          <p:spPr bwMode="auto">
            <a:xfrm flipV="1">
              <a:off x="5074131" y="2706345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92" name="Oval 913"/>
            <p:cNvSpPr>
              <a:spLocks noChangeArrowheads="1"/>
            </p:cNvSpPr>
            <p:nvPr userDrawn="1"/>
          </p:nvSpPr>
          <p:spPr bwMode="auto">
            <a:xfrm flipV="1">
              <a:off x="5182188" y="2706345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20" name="Oval 870"/>
            <p:cNvSpPr>
              <a:spLocks noChangeArrowheads="1"/>
            </p:cNvSpPr>
            <p:nvPr userDrawn="1"/>
          </p:nvSpPr>
          <p:spPr bwMode="auto">
            <a:xfrm flipV="1">
              <a:off x="4319658" y="3033478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21" name="Oval 871"/>
            <p:cNvSpPr>
              <a:spLocks noChangeArrowheads="1"/>
            </p:cNvSpPr>
            <p:nvPr userDrawn="1"/>
          </p:nvSpPr>
          <p:spPr bwMode="auto">
            <a:xfrm flipV="1">
              <a:off x="4426751" y="3033478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22" name="Oval 872"/>
            <p:cNvSpPr>
              <a:spLocks noChangeArrowheads="1"/>
            </p:cNvSpPr>
            <p:nvPr userDrawn="1"/>
          </p:nvSpPr>
          <p:spPr bwMode="auto">
            <a:xfrm flipV="1">
              <a:off x="4533843" y="3033478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23" name="Oval 873"/>
            <p:cNvSpPr>
              <a:spLocks noChangeArrowheads="1"/>
            </p:cNvSpPr>
            <p:nvPr userDrawn="1"/>
          </p:nvSpPr>
          <p:spPr bwMode="auto">
            <a:xfrm flipV="1">
              <a:off x="4642865" y="3033478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24" name="Oval 874"/>
            <p:cNvSpPr>
              <a:spLocks noChangeArrowheads="1"/>
            </p:cNvSpPr>
            <p:nvPr userDrawn="1"/>
          </p:nvSpPr>
          <p:spPr bwMode="auto">
            <a:xfrm flipV="1">
              <a:off x="4750923" y="3033478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25" name="Oval 875"/>
            <p:cNvSpPr>
              <a:spLocks noChangeArrowheads="1"/>
            </p:cNvSpPr>
            <p:nvPr userDrawn="1"/>
          </p:nvSpPr>
          <p:spPr bwMode="auto">
            <a:xfrm flipV="1">
              <a:off x="4858015" y="3033478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26" name="Oval 876"/>
            <p:cNvSpPr>
              <a:spLocks noChangeArrowheads="1"/>
            </p:cNvSpPr>
            <p:nvPr userDrawn="1"/>
          </p:nvSpPr>
          <p:spPr bwMode="auto">
            <a:xfrm flipV="1">
              <a:off x="4967038" y="3033478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27" name="Oval 877"/>
            <p:cNvSpPr>
              <a:spLocks noChangeArrowheads="1"/>
            </p:cNvSpPr>
            <p:nvPr userDrawn="1"/>
          </p:nvSpPr>
          <p:spPr bwMode="auto">
            <a:xfrm flipV="1">
              <a:off x="5074129" y="3033478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28" name="Oval 878"/>
            <p:cNvSpPr>
              <a:spLocks noChangeArrowheads="1"/>
            </p:cNvSpPr>
            <p:nvPr userDrawn="1"/>
          </p:nvSpPr>
          <p:spPr bwMode="auto">
            <a:xfrm flipV="1">
              <a:off x="5182187" y="3033478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55" name="Oval 905"/>
            <p:cNvSpPr>
              <a:spLocks noChangeArrowheads="1"/>
            </p:cNvSpPr>
            <p:nvPr userDrawn="1"/>
          </p:nvSpPr>
          <p:spPr bwMode="auto">
            <a:xfrm flipV="1">
              <a:off x="4319659" y="2922523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56" name="Oval 906"/>
            <p:cNvSpPr>
              <a:spLocks noChangeArrowheads="1"/>
            </p:cNvSpPr>
            <p:nvPr userDrawn="1"/>
          </p:nvSpPr>
          <p:spPr bwMode="auto">
            <a:xfrm flipV="1">
              <a:off x="4426753" y="2922523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57" name="Oval 907"/>
            <p:cNvSpPr>
              <a:spLocks noChangeArrowheads="1"/>
            </p:cNvSpPr>
            <p:nvPr userDrawn="1"/>
          </p:nvSpPr>
          <p:spPr bwMode="auto">
            <a:xfrm flipV="1">
              <a:off x="4533845" y="2922523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58" name="Oval 908"/>
            <p:cNvSpPr>
              <a:spLocks noChangeArrowheads="1"/>
            </p:cNvSpPr>
            <p:nvPr userDrawn="1"/>
          </p:nvSpPr>
          <p:spPr bwMode="auto">
            <a:xfrm flipV="1">
              <a:off x="4642867" y="2922523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59" name="Oval 909"/>
            <p:cNvSpPr>
              <a:spLocks noChangeArrowheads="1"/>
            </p:cNvSpPr>
            <p:nvPr userDrawn="1"/>
          </p:nvSpPr>
          <p:spPr bwMode="auto">
            <a:xfrm flipV="1">
              <a:off x="4750926" y="2922523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60" name="Oval 910"/>
            <p:cNvSpPr>
              <a:spLocks noChangeArrowheads="1"/>
            </p:cNvSpPr>
            <p:nvPr userDrawn="1"/>
          </p:nvSpPr>
          <p:spPr bwMode="auto">
            <a:xfrm flipV="1">
              <a:off x="4858018" y="2922523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61" name="Oval 911"/>
            <p:cNvSpPr>
              <a:spLocks noChangeArrowheads="1"/>
            </p:cNvSpPr>
            <p:nvPr userDrawn="1"/>
          </p:nvSpPr>
          <p:spPr bwMode="auto">
            <a:xfrm flipV="1">
              <a:off x="4967042" y="2922523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62" name="Oval 912"/>
            <p:cNvSpPr>
              <a:spLocks noChangeArrowheads="1"/>
            </p:cNvSpPr>
            <p:nvPr userDrawn="1"/>
          </p:nvSpPr>
          <p:spPr bwMode="auto">
            <a:xfrm flipV="1">
              <a:off x="5074131" y="2922523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63" name="Oval 913"/>
            <p:cNvSpPr>
              <a:spLocks noChangeArrowheads="1"/>
            </p:cNvSpPr>
            <p:nvPr userDrawn="1"/>
          </p:nvSpPr>
          <p:spPr bwMode="auto">
            <a:xfrm flipV="1">
              <a:off x="5182188" y="2922523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91" name="Oval 870"/>
            <p:cNvSpPr>
              <a:spLocks noChangeArrowheads="1"/>
            </p:cNvSpPr>
            <p:nvPr userDrawn="1"/>
          </p:nvSpPr>
          <p:spPr bwMode="auto">
            <a:xfrm flipV="1">
              <a:off x="4319658" y="3249654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92" name="Oval 871"/>
            <p:cNvSpPr>
              <a:spLocks noChangeArrowheads="1"/>
            </p:cNvSpPr>
            <p:nvPr userDrawn="1"/>
          </p:nvSpPr>
          <p:spPr bwMode="auto">
            <a:xfrm flipV="1">
              <a:off x="4426751" y="3249654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93" name="Oval 872"/>
            <p:cNvSpPr>
              <a:spLocks noChangeArrowheads="1"/>
            </p:cNvSpPr>
            <p:nvPr userDrawn="1"/>
          </p:nvSpPr>
          <p:spPr bwMode="auto">
            <a:xfrm flipV="1">
              <a:off x="4533843" y="3249654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94" name="Oval 873"/>
            <p:cNvSpPr>
              <a:spLocks noChangeArrowheads="1"/>
            </p:cNvSpPr>
            <p:nvPr userDrawn="1"/>
          </p:nvSpPr>
          <p:spPr bwMode="auto">
            <a:xfrm flipV="1">
              <a:off x="4642865" y="3249654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95" name="Oval 874"/>
            <p:cNvSpPr>
              <a:spLocks noChangeArrowheads="1"/>
            </p:cNvSpPr>
            <p:nvPr userDrawn="1"/>
          </p:nvSpPr>
          <p:spPr bwMode="auto">
            <a:xfrm flipV="1">
              <a:off x="4750923" y="3249654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96" name="Oval 875"/>
            <p:cNvSpPr>
              <a:spLocks noChangeArrowheads="1"/>
            </p:cNvSpPr>
            <p:nvPr userDrawn="1"/>
          </p:nvSpPr>
          <p:spPr bwMode="auto">
            <a:xfrm flipV="1">
              <a:off x="4858015" y="3249654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97" name="Oval 876"/>
            <p:cNvSpPr>
              <a:spLocks noChangeArrowheads="1"/>
            </p:cNvSpPr>
            <p:nvPr userDrawn="1"/>
          </p:nvSpPr>
          <p:spPr bwMode="auto">
            <a:xfrm flipV="1">
              <a:off x="4967038" y="3249654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98" name="Oval 877"/>
            <p:cNvSpPr>
              <a:spLocks noChangeArrowheads="1"/>
            </p:cNvSpPr>
            <p:nvPr userDrawn="1"/>
          </p:nvSpPr>
          <p:spPr bwMode="auto">
            <a:xfrm flipV="1">
              <a:off x="5074129" y="3249654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99" name="Oval 878"/>
            <p:cNvSpPr>
              <a:spLocks noChangeArrowheads="1"/>
            </p:cNvSpPr>
            <p:nvPr userDrawn="1"/>
          </p:nvSpPr>
          <p:spPr bwMode="auto">
            <a:xfrm flipV="1">
              <a:off x="5182187" y="3249654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26" name="Oval 905"/>
            <p:cNvSpPr>
              <a:spLocks noChangeArrowheads="1"/>
            </p:cNvSpPr>
            <p:nvPr userDrawn="1"/>
          </p:nvSpPr>
          <p:spPr bwMode="auto">
            <a:xfrm flipV="1">
              <a:off x="4319659" y="3138699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27" name="Oval 906"/>
            <p:cNvSpPr>
              <a:spLocks noChangeArrowheads="1"/>
            </p:cNvSpPr>
            <p:nvPr userDrawn="1"/>
          </p:nvSpPr>
          <p:spPr bwMode="auto">
            <a:xfrm flipV="1">
              <a:off x="4426753" y="3138699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28" name="Oval 907"/>
            <p:cNvSpPr>
              <a:spLocks noChangeArrowheads="1"/>
            </p:cNvSpPr>
            <p:nvPr userDrawn="1"/>
          </p:nvSpPr>
          <p:spPr bwMode="auto">
            <a:xfrm flipV="1">
              <a:off x="4533845" y="3138699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29" name="Oval 908"/>
            <p:cNvSpPr>
              <a:spLocks noChangeArrowheads="1"/>
            </p:cNvSpPr>
            <p:nvPr userDrawn="1"/>
          </p:nvSpPr>
          <p:spPr bwMode="auto">
            <a:xfrm flipV="1">
              <a:off x="4642867" y="3138699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30" name="Oval 909"/>
            <p:cNvSpPr>
              <a:spLocks noChangeArrowheads="1"/>
            </p:cNvSpPr>
            <p:nvPr userDrawn="1"/>
          </p:nvSpPr>
          <p:spPr bwMode="auto">
            <a:xfrm flipV="1">
              <a:off x="4750926" y="3138699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31" name="Oval 910"/>
            <p:cNvSpPr>
              <a:spLocks noChangeArrowheads="1"/>
            </p:cNvSpPr>
            <p:nvPr userDrawn="1"/>
          </p:nvSpPr>
          <p:spPr bwMode="auto">
            <a:xfrm flipV="1">
              <a:off x="4858018" y="3138699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32" name="Oval 911"/>
            <p:cNvSpPr>
              <a:spLocks noChangeArrowheads="1"/>
            </p:cNvSpPr>
            <p:nvPr userDrawn="1"/>
          </p:nvSpPr>
          <p:spPr bwMode="auto">
            <a:xfrm flipV="1">
              <a:off x="4967042" y="3138699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33" name="Oval 912"/>
            <p:cNvSpPr>
              <a:spLocks noChangeArrowheads="1"/>
            </p:cNvSpPr>
            <p:nvPr userDrawn="1"/>
          </p:nvSpPr>
          <p:spPr bwMode="auto">
            <a:xfrm flipV="1">
              <a:off x="5074131" y="3138699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34" name="Oval 913"/>
            <p:cNvSpPr>
              <a:spLocks noChangeArrowheads="1"/>
            </p:cNvSpPr>
            <p:nvPr userDrawn="1"/>
          </p:nvSpPr>
          <p:spPr bwMode="auto">
            <a:xfrm flipV="1">
              <a:off x="5182188" y="3138699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62" name="Oval 870"/>
            <p:cNvSpPr>
              <a:spLocks noChangeArrowheads="1"/>
            </p:cNvSpPr>
            <p:nvPr userDrawn="1"/>
          </p:nvSpPr>
          <p:spPr bwMode="auto">
            <a:xfrm flipV="1">
              <a:off x="4319658" y="3465830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63" name="Oval 871"/>
            <p:cNvSpPr>
              <a:spLocks noChangeArrowheads="1"/>
            </p:cNvSpPr>
            <p:nvPr userDrawn="1"/>
          </p:nvSpPr>
          <p:spPr bwMode="auto">
            <a:xfrm flipV="1">
              <a:off x="4426751" y="3465830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64" name="Oval 872"/>
            <p:cNvSpPr>
              <a:spLocks noChangeArrowheads="1"/>
            </p:cNvSpPr>
            <p:nvPr userDrawn="1"/>
          </p:nvSpPr>
          <p:spPr bwMode="auto">
            <a:xfrm flipV="1">
              <a:off x="4533843" y="3465830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65" name="Oval 873"/>
            <p:cNvSpPr>
              <a:spLocks noChangeArrowheads="1"/>
            </p:cNvSpPr>
            <p:nvPr userDrawn="1"/>
          </p:nvSpPr>
          <p:spPr bwMode="auto">
            <a:xfrm flipV="1">
              <a:off x="4642865" y="3465830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66" name="Oval 874"/>
            <p:cNvSpPr>
              <a:spLocks noChangeArrowheads="1"/>
            </p:cNvSpPr>
            <p:nvPr userDrawn="1"/>
          </p:nvSpPr>
          <p:spPr bwMode="auto">
            <a:xfrm flipV="1">
              <a:off x="4750923" y="3465830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67" name="Oval 875"/>
            <p:cNvSpPr>
              <a:spLocks noChangeArrowheads="1"/>
            </p:cNvSpPr>
            <p:nvPr userDrawn="1"/>
          </p:nvSpPr>
          <p:spPr bwMode="auto">
            <a:xfrm flipV="1">
              <a:off x="4858015" y="3465830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68" name="Oval 876"/>
            <p:cNvSpPr>
              <a:spLocks noChangeArrowheads="1"/>
            </p:cNvSpPr>
            <p:nvPr userDrawn="1"/>
          </p:nvSpPr>
          <p:spPr bwMode="auto">
            <a:xfrm flipV="1">
              <a:off x="4967038" y="3465830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69" name="Oval 877"/>
            <p:cNvSpPr>
              <a:spLocks noChangeArrowheads="1"/>
            </p:cNvSpPr>
            <p:nvPr userDrawn="1"/>
          </p:nvSpPr>
          <p:spPr bwMode="auto">
            <a:xfrm flipV="1">
              <a:off x="5074129" y="3465830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70" name="Oval 878"/>
            <p:cNvSpPr>
              <a:spLocks noChangeArrowheads="1"/>
            </p:cNvSpPr>
            <p:nvPr userDrawn="1"/>
          </p:nvSpPr>
          <p:spPr bwMode="auto">
            <a:xfrm flipV="1">
              <a:off x="5182187" y="3465830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97" name="Oval 905"/>
            <p:cNvSpPr>
              <a:spLocks noChangeArrowheads="1"/>
            </p:cNvSpPr>
            <p:nvPr userDrawn="1"/>
          </p:nvSpPr>
          <p:spPr bwMode="auto">
            <a:xfrm flipV="1">
              <a:off x="4319659" y="3354875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98" name="Oval 906"/>
            <p:cNvSpPr>
              <a:spLocks noChangeArrowheads="1"/>
            </p:cNvSpPr>
            <p:nvPr userDrawn="1"/>
          </p:nvSpPr>
          <p:spPr bwMode="auto">
            <a:xfrm flipV="1">
              <a:off x="4426753" y="3354875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99" name="Oval 907"/>
            <p:cNvSpPr>
              <a:spLocks noChangeArrowheads="1"/>
            </p:cNvSpPr>
            <p:nvPr userDrawn="1"/>
          </p:nvSpPr>
          <p:spPr bwMode="auto">
            <a:xfrm flipV="1">
              <a:off x="4533845" y="3354875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00" name="Oval 908"/>
            <p:cNvSpPr>
              <a:spLocks noChangeArrowheads="1"/>
            </p:cNvSpPr>
            <p:nvPr userDrawn="1"/>
          </p:nvSpPr>
          <p:spPr bwMode="auto">
            <a:xfrm flipV="1">
              <a:off x="4642867" y="3354875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01" name="Oval 909"/>
            <p:cNvSpPr>
              <a:spLocks noChangeArrowheads="1"/>
            </p:cNvSpPr>
            <p:nvPr userDrawn="1"/>
          </p:nvSpPr>
          <p:spPr bwMode="auto">
            <a:xfrm flipV="1">
              <a:off x="4750926" y="3354875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02" name="Oval 910"/>
            <p:cNvSpPr>
              <a:spLocks noChangeArrowheads="1"/>
            </p:cNvSpPr>
            <p:nvPr userDrawn="1"/>
          </p:nvSpPr>
          <p:spPr bwMode="auto">
            <a:xfrm flipV="1">
              <a:off x="4858018" y="3354875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03" name="Oval 911"/>
            <p:cNvSpPr>
              <a:spLocks noChangeArrowheads="1"/>
            </p:cNvSpPr>
            <p:nvPr userDrawn="1"/>
          </p:nvSpPr>
          <p:spPr bwMode="auto">
            <a:xfrm flipV="1">
              <a:off x="4967042" y="3354875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04" name="Oval 912"/>
            <p:cNvSpPr>
              <a:spLocks noChangeArrowheads="1"/>
            </p:cNvSpPr>
            <p:nvPr userDrawn="1"/>
          </p:nvSpPr>
          <p:spPr bwMode="auto">
            <a:xfrm flipV="1">
              <a:off x="5074131" y="3354875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05" name="Oval 913"/>
            <p:cNvSpPr>
              <a:spLocks noChangeArrowheads="1"/>
            </p:cNvSpPr>
            <p:nvPr userDrawn="1"/>
          </p:nvSpPr>
          <p:spPr bwMode="auto">
            <a:xfrm flipV="1">
              <a:off x="5182188" y="3354875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33" name="Oval 870"/>
            <p:cNvSpPr>
              <a:spLocks noChangeArrowheads="1"/>
            </p:cNvSpPr>
            <p:nvPr userDrawn="1"/>
          </p:nvSpPr>
          <p:spPr bwMode="auto">
            <a:xfrm flipV="1">
              <a:off x="4319658" y="3674760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34" name="Oval 871"/>
            <p:cNvSpPr>
              <a:spLocks noChangeArrowheads="1"/>
            </p:cNvSpPr>
            <p:nvPr userDrawn="1"/>
          </p:nvSpPr>
          <p:spPr bwMode="auto">
            <a:xfrm flipV="1">
              <a:off x="4426751" y="3674760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35" name="Oval 872"/>
            <p:cNvSpPr>
              <a:spLocks noChangeArrowheads="1"/>
            </p:cNvSpPr>
            <p:nvPr userDrawn="1"/>
          </p:nvSpPr>
          <p:spPr bwMode="auto">
            <a:xfrm flipV="1">
              <a:off x="4533843" y="3674760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36" name="Oval 873"/>
            <p:cNvSpPr>
              <a:spLocks noChangeArrowheads="1"/>
            </p:cNvSpPr>
            <p:nvPr userDrawn="1"/>
          </p:nvSpPr>
          <p:spPr bwMode="auto">
            <a:xfrm flipV="1">
              <a:off x="4642865" y="3674760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37" name="Oval 874"/>
            <p:cNvSpPr>
              <a:spLocks noChangeArrowheads="1"/>
            </p:cNvSpPr>
            <p:nvPr userDrawn="1"/>
          </p:nvSpPr>
          <p:spPr bwMode="auto">
            <a:xfrm flipV="1">
              <a:off x="4750923" y="3674760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38" name="Oval 875"/>
            <p:cNvSpPr>
              <a:spLocks noChangeArrowheads="1"/>
            </p:cNvSpPr>
            <p:nvPr userDrawn="1"/>
          </p:nvSpPr>
          <p:spPr bwMode="auto">
            <a:xfrm flipV="1">
              <a:off x="4858015" y="3674760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39" name="Oval 876"/>
            <p:cNvSpPr>
              <a:spLocks noChangeArrowheads="1"/>
            </p:cNvSpPr>
            <p:nvPr userDrawn="1"/>
          </p:nvSpPr>
          <p:spPr bwMode="auto">
            <a:xfrm flipV="1">
              <a:off x="4967038" y="3674760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40" name="Oval 877"/>
            <p:cNvSpPr>
              <a:spLocks noChangeArrowheads="1"/>
            </p:cNvSpPr>
            <p:nvPr userDrawn="1"/>
          </p:nvSpPr>
          <p:spPr bwMode="auto">
            <a:xfrm flipV="1">
              <a:off x="5074129" y="3674760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41" name="Oval 878"/>
            <p:cNvSpPr>
              <a:spLocks noChangeArrowheads="1"/>
            </p:cNvSpPr>
            <p:nvPr userDrawn="1"/>
          </p:nvSpPr>
          <p:spPr bwMode="auto">
            <a:xfrm flipV="1">
              <a:off x="5182187" y="3674760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68" name="Oval 905"/>
            <p:cNvSpPr>
              <a:spLocks noChangeArrowheads="1"/>
            </p:cNvSpPr>
            <p:nvPr userDrawn="1"/>
          </p:nvSpPr>
          <p:spPr bwMode="auto">
            <a:xfrm flipV="1">
              <a:off x="4319659" y="3563805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69" name="Oval 906"/>
            <p:cNvSpPr>
              <a:spLocks noChangeArrowheads="1"/>
            </p:cNvSpPr>
            <p:nvPr userDrawn="1"/>
          </p:nvSpPr>
          <p:spPr bwMode="auto">
            <a:xfrm flipV="1">
              <a:off x="4426753" y="3563805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70" name="Oval 907"/>
            <p:cNvSpPr>
              <a:spLocks noChangeArrowheads="1"/>
            </p:cNvSpPr>
            <p:nvPr userDrawn="1"/>
          </p:nvSpPr>
          <p:spPr bwMode="auto">
            <a:xfrm flipV="1">
              <a:off x="4533845" y="3563805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71" name="Oval 908"/>
            <p:cNvSpPr>
              <a:spLocks noChangeArrowheads="1"/>
            </p:cNvSpPr>
            <p:nvPr userDrawn="1"/>
          </p:nvSpPr>
          <p:spPr bwMode="auto">
            <a:xfrm flipV="1">
              <a:off x="4642867" y="3563805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72" name="Oval 909"/>
            <p:cNvSpPr>
              <a:spLocks noChangeArrowheads="1"/>
            </p:cNvSpPr>
            <p:nvPr userDrawn="1"/>
          </p:nvSpPr>
          <p:spPr bwMode="auto">
            <a:xfrm flipV="1">
              <a:off x="4750926" y="3563805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73" name="Oval 910"/>
            <p:cNvSpPr>
              <a:spLocks noChangeArrowheads="1"/>
            </p:cNvSpPr>
            <p:nvPr userDrawn="1"/>
          </p:nvSpPr>
          <p:spPr bwMode="auto">
            <a:xfrm flipV="1">
              <a:off x="4858018" y="3563805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74" name="Oval 911"/>
            <p:cNvSpPr>
              <a:spLocks noChangeArrowheads="1"/>
            </p:cNvSpPr>
            <p:nvPr userDrawn="1"/>
          </p:nvSpPr>
          <p:spPr bwMode="auto">
            <a:xfrm flipV="1">
              <a:off x="4967042" y="3563805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75" name="Oval 912"/>
            <p:cNvSpPr>
              <a:spLocks noChangeArrowheads="1"/>
            </p:cNvSpPr>
            <p:nvPr userDrawn="1"/>
          </p:nvSpPr>
          <p:spPr bwMode="auto">
            <a:xfrm flipV="1">
              <a:off x="5074131" y="3563805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76" name="Oval 913"/>
            <p:cNvSpPr>
              <a:spLocks noChangeArrowheads="1"/>
            </p:cNvSpPr>
            <p:nvPr userDrawn="1"/>
          </p:nvSpPr>
          <p:spPr bwMode="auto">
            <a:xfrm flipV="1">
              <a:off x="5182188" y="3563805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04" name="Oval 870"/>
            <p:cNvSpPr>
              <a:spLocks noChangeArrowheads="1"/>
            </p:cNvSpPr>
            <p:nvPr userDrawn="1"/>
          </p:nvSpPr>
          <p:spPr bwMode="auto">
            <a:xfrm flipV="1">
              <a:off x="4319658" y="3890939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05" name="Oval 871"/>
            <p:cNvSpPr>
              <a:spLocks noChangeArrowheads="1"/>
            </p:cNvSpPr>
            <p:nvPr userDrawn="1"/>
          </p:nvSpPr>
          <p:spPr bwMode="auto">
            <a:xfrm flipV="1">
              <a:off x="4426751" y="3890939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06" name="Oval 872"/>
            <p:cNvSpPr>
              <a:spLocks noChangeArrowheads="1"/>
            </p:cNvSpPr>
            <p:nvPr userDrawn="1"/>
          </p:nvSpPr>
          <p:spPr bwMode="auto">
            <a:xfrm flipV="1">
              <a:off x="4533843" y="3890939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07" name="Oval 873"/>
            <p:cNvSpPr>
              <a:spLocks noChangeArrowheads="1"/>
            </p:cNvSpPr>
            <p:nvPr userDrawn="1"/>
          </p:nvSpPr>
          <p:spPr bwMode="auto">
            <a:xfrm flipV="1">
              <a:off x="4642865" y="3890939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08" name="Oval 874"/>
            <p:cNvSpPr>
              <a:spLocks noChangeArrowheads="1"/>
            </p:cNvSpPr>
            <p:nvPr userDrawn="1"/>
          </p:nvSpPr>
          <p:spPr bwMode="auto">
            <a:xfrm flipV="1">
              <a:off x="4750923" y="3890939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09" name="Oval 875"/>
            <p:cNvSpPr>
              <a:spLocks noChangeArrowheads="1"/>
            </p:cNvSpPr>
            <p:nvPr userDrawn="1"/>
          </p:nvSpPr>
          <p:spPr bwMode="auto">
            <a:xfrm flipV="1">
              <a:off x="4858015" y="3890939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10" name="Oval 876"/>
            <p:cNvSpPr>
              <a:spLocks noChangeArrowheads="1"/>
            </p:cNvSpPr>
            <p:nvPr userDrawn="1"/>
          </p:nvSpPr>
          <p:spPr bwMode="auto">
            <a:xfrm flipV="1">
              <a:off x="4967038" y="3890939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11" name="Oval 877"/>
            <p:cNvSpPr>
              <a:spLocks noChangeArrowheads="1"/>
            </p:cNvSpPr>
            <p:nvPr userDrawn="1"/>
          </p:nvSpPr>
          <p:spPr bwMode="auto">
            <a:xfrm flipV="1">
              <a:off x="5074129" y="3890939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12" name="Oval 878"/>
            <p:cNvSpPr>
              <a:spLocks noChangeArrowheads="1"/>
            </p:cNvSpPr>
            <p:nvPr userDrawn="1"/>
          </p:nvSpPr>
          <p:spPr bwMode="auto">
            <a:xfrm flipV="1">
              <a:off x="5182187" y="3890939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39" name="Oval 905"/>
            <p:cNvSpPr>
              <a:spLocks noChangeArrowheads="1"/>
            </p:cNvSpPr>
            <p:nvPr userDrawn="1"/>
          </p:nvSpPr>
          <p:spPr bwMode="auto">
            <a:xfrm flipV="1">
              <a:off x="4319659" y="3779984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40" name="Oval 906"/>
            <p:cNvSpPr>
              <a:spLocks noChangeArrowheads="1"/>
            </p:cNvSpPr>
            <p:nvPr userDrawn="1"/>
          </p:nvSpPr>
          <p:spPr bwMode="auto">
            <a:xfrm flipV="1">
              <a:off x="4426753" y="3779984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41" name="Oval 907"/>
            <p:cNvSpPr>
              <a:spLocks noChangeArrowheads="1"/>
            </p:cNvSpPr>
            <p:nvPr userDrawn="1"/>
          </p:nvSpPr>
          <p:spPr bwMode="auto">
            <a:xfrm flipV="1">
              <a:off x="4533845" y="3779984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42" name="Oval 908"/>
            <p:cNvSpPr>
              <a:spLocks noChangeArrowheads="1"/>
            </p:cNvSpPr>
            <p:nvPr userDrawn="1"/>
          </p:nvSpPr>
          <p:spPr bwMode="auto">
            <a:xfrm flipV="1">
              <a:off x="4642867" y="3779984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43" name="Oval 909"/>
            <p:cNvSpPr>
              <a:spLocks noChangeArrowheads="1"/>
            </p:cNvSpPr>
            <p:nvPr userDrawn="1"/>
          </p:nvSpPr>
          <p:spPr bwMode="auto">
            <a:xfrm flipV="1">
              <a:off x="4750926" y="3779984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44" name="Oval 910"/>
            <p:cNvSpPr>
              <a:spLocks noChangeArrowheads="1"/>
            </p:cNvSpPr>
            <p:nvPr userDrawn="1"/>
          </p:nvSpPr>
          <p:spPr bwMode="auto">
            <a:xfrm flipV="1">
              <a:off x="4858018" y="3779984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45" name="Oval 911"/>
            <p:cNvSpPr>
              <a:spLocks noChangeArrowheads="1"/>
            </p:cNvSpPr>
            <p:nvPr userDrawn="1"/>
          </p:nvSpPr>
          <p:spPr bwMode="auto">
            <a:xfrm flipV="1">
              <a:off x="4967042" y="3779984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46" name="Oval 912"/>
            <p:cNvSpPr>
              <a:spLocks noChangeArrowheads="1"/>
            </p:cNvSpPr>
            <p:nvPr userDrawn="1"/>
          </p:nvSpPr>
          <p:spPr bwMode="auto">
            <a:xfrm flipV="1">
              <a:off x="5074131" y="3779984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47" name="Oval 913"/>
            <p:cNvSpPr>
              <a:spLocks noChangeArrowheads="1"/>
            </p:cNvSpPr>
            <p:nvPr userDrawn="1"/>
          </p:nvSpPr>
          <p:spPr bwMode="auto">
            <a:xfrm flipV="1">
              <a:off x="5182188" y="3779984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75" name="Oval 870"/>
            <p:cNvSpPr>
              <a:spLocks noChangeArrowheads="1"/>
            </p:cNvSpPr>
            <p:nvPr userDrawn="1"/>
          </p:nvSpPr>
          <p:spPr bwMode="auto">
            <a:xfrm flipV="1">
              <a:off x="4319658" y="4107119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76" name="Oval 871"/>
            <p:cNvSpPr>
              <a:spLocks noChangeArrowheads="1"/>
            </p:cNvSpPr>
            <p:nvPr userDrawn="1"/>
          </p:nvSpPr>
          <p:spPr bwMode="auto">
            <a:xfrm flipV="1">
              <a:off x="4426751" y="4107119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77" name="Oval 872"/>
            <p:cNvSpPr>
              <a:spLocks noChangeArrowheads="1"/>
            </p:cNvSpPr>
            <p:nvPr userDrawn="1"/>
          </p:nvSpPr>
          <p:spPr bwMode="auto">
            <a:xfrm flipV="1">
              <a:off x="4533843" y="4107119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78" name="Oval 873"/>
            <p:cNvSpPr>
              <a:spLocks noChangeArrowheads="1"/>
            </p:cNvSpPr>
            <p:nvPr userDrawn="1"/>
          </p:nvSpPr>
          <p:spPr bwMode="auto">
            <a:xfrm flipV="1">
              <a:off x="4642865" y="4107119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79" name="Oval 874"/>
            <p:cNvSpPr>
              <a:spLocks noChangeArrowheads="1"/>
            </p:cNvSpPr>
            <p:nvPr userDrawn="1"/>
          </p:nvSpPr>
          <p:spPr bwMode="auto">
            <a:xfrm flipV="1">
              <a:off x="4750923" y="4107119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80" name="Oval 875"/>
            <p:cNvSpPr>
              <a:spLocks noChangeArrowheads="1"/>
            </p:cNvSpPr>
            <p:nvPr userDrawn="1"/>
          </p:nvSpPr>
          <p:spPr bwMode="auto">
            <a:xfrm flipV="1">
              <a:off x="4858015" y="4107119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81" name="Oval 876"/>
            <p:cNvSpPr>
              <a:spLocks noChangeArrowheads="1"/>
            </p:cNvSpPr>
            <p:nvPr userDrawn="1"/>
          </p:nvSpPr>
          <p:spPr bwMode="auto">
            <a:xfrm flipV="1">
              <a:off x="4967038" y="4107119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82" name="Oval 877"/>
            <p:cNvSpPr>
              <a:spLocks noChangeArrowheads="1"/>
            </p:cNvSpPr>
            <p:nvPr userDrawn="1"/>
          </p:nvSpPr>
          <p:spPr bwMode="auto">
            <a:xfrm flipV="1">
              <a:off x="5074129" y="4107119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83" name="Oval 878"/>
            <p:cNvSpPr>
              <a:spLocks noChangeArrowheads="1"/>
            </p:cNvSpPr>
            <p:nvPr userDrawn="1"/>
          </p:nvSpPr>
          <p:spPr bwMode="auto">
            <a:xfrm flipV="1">
              <a:off x="5182187" y="4107119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10" name="Oval 905"/>
            <p:cNvSpPr>
              <a:spLocks noChangeArrowheads="1"/>
            </p:cNvSpPr>
            <p:nvPr userDrawn="1"/>
          </p:nvSpPr>
          <p:spPr bwMode="auto">
            <a:xfrm flipV="1">
              <a:off x="4319659" y="3996164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11" name="Oval 906"/>
            <p:cNvSpPr>
              <a:spLocks noChangeArrowheads="1"/>
            </p:cNvSpPr>
            <p:nvPr userDrawn="1"/>
          </p:nvSpPr>
          <p:spPr bwMode="auto">
            <a:xfrm flipV="1">
              <a:off x="4426753" y="3996164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12" name="Oval 907"/>
            <p:cNvSpPr>
              <a:spLocks noChangeArrowheads="1"/>
            </p:cNvSpPr>
            <p:nvPr userDrawn="1"/>
          </p:nvSpPr>
          <p:spPr bwMode="auto">
            <a:xfrm flipV="1">
              <a:off x="4533845" y="3996164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13" name="Oval 908"/>
            <p:cNvSpPr>
              <a:spLocks noChangeArrowheads="1"/>
            </p:cNvSpPr>
            <p:nvPr userDrawn="1"/>
          </p:nvSpPr>
          <p:spPr bwMode="auto">
            <a:xfrm flipV="1">
              <a:off x="4642867" y="3996164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14" name="Oval 909"/>
            <p:cNvSpPr>
              <a:spLocks noChangeArrowheads="1"/>
            </p:cNvSpPr>
            <p:nvPr userDrawn="1"/>
          </p:nvSpPr>
          <p:spPr bwMode="auto">
            <a:xfrm flipV="1">
              <a:off x="4750926" y="3996164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15" name="Oval 910"/>
            <p:cNvSpPr>
              <a:spLocks noChangeArrowheads="1"/>
            </p:cNvSpPr>
            <p:nvPr userDrawn="1"/>
          </p:nvSpPr>
          <p:spPr bwMode="auto">
            <a:xfrm flipV="1">
              <a:off x="4858018" y="3996164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16" name="Oval 911"/>
            <p:cNvSpPr>
              <a:spLocks noChangeArrowheads="1"/>
            </p:cNvSpPr>
            <p:nvPr userDrawn="1"/>
          </p:nvSpPr>
          <p:spPr bwMode="auto">
            <a:xfrm flipV="1">
              <a:off x="4967042" y="3996164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17" name="Oval 912"/>
            <p:cNvSpPr>
              <a:spLocks noChangeArrowheads="1"/>
            </p:cNvSpPr>
            <p:nvPr userDrawn="1"/>
          </p:nvSpPr>
          <p:spPr bwMode="auto">
            <a:xfrm flipV="1">
              <a:off x="5074131" y="3996164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18" name="Oval 913"/>
            <p:cNvSpPr>
              <a:spLocks noChangeArrowheads="1"/>
            </p:cNvSpPr>
            <p:nvPr userDrawn="1"/>
          </p:nvSpPr>
          <p:spPr bwMode="auto">
            <a:xfrm flipV="1">
              <a:off x="5182188" y="3996164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46" name="Oval 870"/>
            <p:cNvSpPr>
              <a:spLocks noChangeArrowheads="1"/>
            </p:cNvSpPr>
            <p:nvPr userDrawn="1"/>
          </p:nvSpPr>
          <p:spPr bwMode="auto">
            <a:xfrm flipV="1">
              <a:off x="4319658" y="4323298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47" name="Oval 871"/>
            <p:cNvSpPr>
              <a:spLocks noChangeArrowheads="1"/>
            </p:cNvSpPr>
            <p:nvPr userDrawn="1"/>
          </p:nvSpPr>
          <p:spPr bwMode="auto">
            <a:xfrm flipV="1">
              <a:off x="4426751" y="4323298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48" name="Oval 872"/>
            <p:cNvSpPr>
              <a:spLocks noChangeArrowheads="1"/>
            </p:cNvSpPr>
            <p:nvPr userDrawn="1"/>
          </p:nvSpPr>
          <p:spPr bwMode="auto">
            <a:xfrm flipV="1">
              <a:off x="4533843" y="4323298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49" name="Oval 873"/>
            <p:cNvSpPr>
              <a:spLocks noChangeArrowheads="1"/>
            </p:cNvSpPr>
            <p:nvPr userDrawn="1"/>
          </p:nvSpPr>
          <p:spPr bwMode="auto">
            <a:xfrm flipV="1">
              <a:off x="4642865" y="4323298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50" name="Oval 874"/>
            <p:cNvSpPr>
              <a:spLocks noChangeArrowheads="1"/>
            </p:cNvSpPr>
            <p:nvPr userDrawn="1"/>
          </p:nvSpPr>
          <p:spPr bwMode="auto">
            <a:xfrm flipV="1">
              <a:off x="4750923" y="4323298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51" name="Oval 875"/>
            <p:cNvSpPr>
              <a:spLocks noChangeArrowheads="1"/>
            </p:cNvSpPr>
            <p:nvPr userDrawn="1"/>
          </p:nvSpPr>
          <p:spPr bwMode="auto">
            <a:xfrm flipV="1">
              <a:off x="4858015" y="4323298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52" name="Oval 876"/>
            <p:cNvSpPr>
              <a:spLocks noChangeArrowheads="1"/>
            </p:cNvSpPr>
            <p:nvPr userDrawn="1"/>
          </p:nvSpPr>
          <p:spPr bwMode="auto">
            <a:xfrm flipV="1">
              <a:off x="4967038" y="4323298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53" name="Oval 877"/>
            <p:cNvSpPr>
              <a:spLocks noChangeArrowheads="1"/>
            </p:cNvSpPr>
            <p:nvPr userDrawn="1"/>
          </p:nvSpPr>
          <p:spPr bwMode="auto">
            <a:xfrm flipV="1">
              <a:off x="5074129" y="4323298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54" name="Oval 878"/>
            <p:cNvSpPr>
              <a:spLocks noChangeArrowheads="1"/>
            </p:cNvSpPr>
            <p:nvPr userDrawn="1"/>
          </p:nvSpPr>
          <p:spPr bwMode="auto">
            <a:xfrm flipV="1">
              <a:off x="5182187" y="4323298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81" name="Oval 905"/>
            <p:cNvSpPr>
              <a:spLocks noChangeArrowheads="1"/>
            </p:cNvSpPr>
            <p:nvPr userDrawn="1"/>
          </p:nvSpPr>
          <p:spPr bwMode="auto">
            <a:xfrm flipV="1">
              <a:off x="4319659" y="4212343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82" name="Oval 906"/>
            <p:cNvSpPr>
              <a:spLocks noChangeArrowheads="1"/>
            </p:cNvSpPr>
            <p:nvPr userDrawn="1"/>
          </p:nvSpPr>
          <p:spPr bwMode="auto">
            <a:xfrm flipV="1">
              <a:off x="4426753" y="4212343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83" name="Oval 907"/>
            <p:cNvSpPr>
              <a:spLocks noChangeArrowheads="1"/>
            </p:cNvSpPr>
            <p:nvPr userDrawn="1"/>
          </p:nvSpPr>
          <p:spPr bwMode="auto">
            <a:xfrm flipV="1">
              <a:off x="4533845" y="4212343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84" name="Oval 908"/>
            <p:cNvSpPr>
              <a:spLocks noChangeArrowheads="1"/>
            </p:cNvSpPr>
            <p:nvPr userDrawn="1"/>
          </p:nvSpPr>
          <p:spPr bwMode="auto">
            <a:xfrm flipV="1">
              <a:off x="4642867" y="4212343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85" name="Oval 909"/>
            <p:cNvSpPr>
              <a:spLocks noChangeArrowheads="1"/>
            </p:cNvSpPr>
            <p:nvPr userDrawn="1"/>
          </p:nvSpPr>
          <p:spPr bwMode="auto">
            <a:xfrm flipV="1">
              <a:off x="4750926" y="4212343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86" name="Oval 910"/>
            <p:cNvSpPr>
              <a:spLocks noChangeArrowheads="1"/>
            </p:cNvSpPr>
            <p:nvPr userDrawn="1"/>
          </p:nvSpPr>
          <p:spPr bwMode="auto">
            <a:xfrm flipV="1">
              <a:off x="4858018" y="4212343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87" name="Oval 911"/>
            <p:cNvSpPr>
              <a:spLocks noChangeArrowheads="1"/>
            </p:cNvSpPr>
            <p:nvPr userDrawn="1"/>
          </p:nvSpPr>
          <p:spPr bwMode="auto">
            <a:xfrm flipV="1">
              <a:off x="4967042" y="4212343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88" name="Oval 912"/>
            <p:cNvSpPr>
              <a:spLocks noChangeArrowheads="1"/>
            </p:cNvSpPr>
            <p:nvPr userDrawn="1"/>
          </p:nvSpPr>
          <p:spPr bwMode="auto">
            <a:xfrm flipV="1">
              <a:off x="5074131" y="4212343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89" name="Oval 913"/>
            <p:cNvSpPr>
              <a:spLocks noChangeArrowheads="1"/>
            </p:cNvSpPr>
            <p:nvPr userDrawn="1"/>
          </p:nvSpPr>
          <p:spPr bwMode="auto">
            <a:xfrm flipV="1">
              <a:off x="5182188" y="4212343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17" name="Oval 870"/>
            <p:cNvSpPr>
              <a:spLocks noChangeArrowheads="1"/>
            </p:cNvSpPr>
            <p:nvPr userDrawn="1"/>
          </p:nvSpPr>
          <p:spPr bwMode="auto">
            <a:xfrm flipV="1">
              <a:off x="4319658" y="4539477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18" name="Oval 871"/>
            <p:cNvSpPr>
              <a:spLocks noChangeArrowheads="1"/>
            </p:cNvSpPr>
            <p:nvPr userDrawn="1"/>
          </p:nvSpPr>
          <p:spPr bwMode="auto">
            <a:xfrm flipV="1">
              <a:off x="4426751" y="4539477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19" name="Oval 872"/>
            <p:cNvSpPr>
              <a:spLocks noChangeArrowheads="1"/>
            </p:cNvSpPr>
            <p:nvPr userDrawn="1"/>
          </p:nvSpPr>
          <p:spPr bwMode="auto">
            <a:xfrm flipV="1">
              <a:off x="4533843" y="4539477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20" name="Oval 873"/>
            <p:cNvSpPr>
              <a:spLocks noChangeArrowheads="1"/>
            </p:cNvSpPr>
            <p:nvPr userDrawn="1"/>
          </p:nvSpPr>
          <p:spPr bwMode="auto">
            <a:xfrm flipV="1">
              <a:off x="4642865" y="4539477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21" name="Oval 874"/>
            <p:cNvSpPr>
              <a:spLocks noChangeArrowheads="1"/>
            </p:cNvSpPr>
            <p:nvPr userDrawn="1"/>
          </p:nvSpPr>
          <p:spPr bwMode="auto">
            <a:xfrm flipV="1">
              <a:off x="4750923" y="4539477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22" name="Oval 875"/>
            <p:cNvSpPr>
              <a:spLocks noChangeArrowheads="1"/>
            </p:cNvSpPr>
            <p:nvPr userDrawn="1"/>
          </p:nvSpPr>
          <p:spPr bwMode="auto">
            <a:xfrm flipV="1">
              <a:off x="4858015" y="4539477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23" name="Oval 876"/>
            <p:cNvSpPr>
              <a:spLocks noChangeArrowheads="1"/>
            </p:cNvSpPr>
            <p:nvPr userDrawn="1"/>
          </p:nvSpPr>
          <p:spPr bwMode="auto">
            <a:xfrm flipV="1">
              <a:off x="4967038" y="4539477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24" name="Oval 877"/>
            <p:cNvSpPr>
              <a:spLocks noChangeArrowheads="1"/>
            </p:cNvSpPr>
            <p:nvPr userDrawn="1"/>
          </p:nvSpPr>
          <p:spPr bwMode="auto">
            <a:xfrm flipV="1">
              <a:off x="5074129" y="4539477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25" name="Oval 878"/>
            <p:cNvSpPr>
              <a:spLocks noChangeArrowheads="1"/>
            </p:cNvSpPr>
            <p:nvPr userDrawn="1"/>
          </p:nvSpPr>
          <p:spPr bwMode="auto">
            <a:xfrm flipV="1">
              <a:off x="5182187" y="4539477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52" name="Oval 905"/>
            <p:cNvSpPr>
              <a:spLocks noChangeArrowheads="1"/>
            </p:cNvSpPr>
            <p:nvPr userDrawn="1"/>
          </p:nvSpPr>
          <p:spPr bwMode="auto">
            <a:xfrm flipV="1">
              <a:off x="4319659" y="4428522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53" name="Oval 906"/>
            <p:cNvSpPr>
              <a:spLocks noChangeArrowheads="1"/>
            </p:cNvSpPr>
            <p:nvPr userDrawn="1"/>
          </p:nvSpPr>
          <p:spPr bwMode="auto">
            <a:xfrm flipV="1">
              <a:off x="4426753" y="4428522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54" name="Oval 907"/>
            <p:cNvSpPr>
              <a:spLocks noChangeArrowheads="1"/>
            </p:cNvSpPr>
            <p:nvPr userDrawn="1"/>
          </p:nvSpPr>
          <p:spPr bwMode="auto">
            <a:xfrm flipV="1">
              <a:off x="4533845" y="4428522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55" name="Oval 908"/>
            <p:cNvSpPr>
              <a:spLocks noChangeArrowheads="1"/>
            </p:cNvSpPr>
            <p:nvPr userDrawn="1"/>
          </p:nvSpPr>
          <p:spPr bwMode="auto">
            <a:xfrm flipV="1">
              <a:off x="4642867" y="4428522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56" name="Oval 909"/>
            <p:cNvSpPr>
              <a:spLocks noChangeArrowheads="1"/>
            </p:cNvSpPr>
            <p:nvPr userDrawn="1"/>
          </p:nvSpPr>
          <p:spPr bwMode="auto">
            <a:xfrm flipV="1">
              <a:off x="4750926" y="4428522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57" name="Oval 910"/>
            <p:cNvSpPr>
              <a:spLocks noChangeArrowheads="1"/>
            </p:cNvSpPr>
            <p:nvPr userDrawn="1"/>
          </p:nvSpPr>
          <p:spPr bwMode="auto">
            <a:xfrm flipV="1">
              <a:off x="4858018" y="4428522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58" name="Oval 911"/>
            <p:cNvSpPr>
              <a:spLocks noChangeArrowheads="1"/>
            </p:cNvSpPr>
            <p:nvPr userDrawn="1"/>
          </p:nvSpPr>
          <p:spPr bwMode="auto">
            <a:xfrm flipV="1">
              <a:off x="4967042" y="4428522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59" name="Oval 912"/>
            <p:cNvSpPr>
              <a:spLocks noChangeArrowheads="1"/>
            </p:cNvSpPr>
            <p:nvPr userDrawn="1"/>
          </p:nvSpPr>
          <p:spPr bwMode="auto">
            <a:xfrm flipV="1">
              <a:off x="5074131" y="4428522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60" name="Oval 913"/>
            <p:cNvSpPr>
              <a:spLocks noChangeArrowheads="1"/>
            </p:cNvSpPr>
            <p:nvPr userDrawn="1"/>
          </p:nvSpPr>
          <p:spPr bwMode="auto">
            <a:xfrm flipV="1">
              <a:off x="5182188" y="4428522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88" name="Oval 870"/>
            <p:cNvSpPr>
              <a:spLocks noChangeArrowheads="1"/>
            </p:cNvSpPr>
            <p:nvPr userDrawn="1"/>
          </p:nvSpPr>
          <p:spPr bwMode="auto">
            <a:xfrm flipV="1">
              <a:off x="4319658" y="4755656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89" name="Oval 871"/>
            <p:cNvSpPr>
              <a:spLocks noChangeArrowheads="1"/>
            </p:cNvSpPr>
            <p:nvPr userDrawn="1"/>
          </p:nvSpPr>
          <p:spPr bwMode="auto">
            <a:xfrm flipV="1">
              <a:off x="4426751" y="4755656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90" name="Oval 872"/>
            <p:cNvSpPr>
              <a:spLocks noChangeArrowheads="1"/>
            </p:cNvSpPr>
            <p:nvPr userDrawn="1"/>
          </p:nvSpPr>
          <p:spPr bwMode="auto">
            <a:xfrm flipV="1">
              <a:off x="4533843" y="4755656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91" name="Oval 873"/>
            <p:cNvSpPr>
              <a:spLocks noChangeArrowheads="1"/>
            </p:cNvSpPr>
            <p:nvPr userDrawn="1"/>
          </p:nvSpPr>
          <p:spPr bwMode="auto">
            <a:xfrm flipV="1">
              <a:off x="4642865" y="4755656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92" name="Oval 874"/>
            <p:cNvSpPr>
              <a:spLocks noChangeArrowheads="1"/>
            </p:cNvSpPr>
            <p:nvPr userDrawn="1"/>
          </p:nvSpPr>
          <p:spPr bwMode="auto">
            <a:xfrm flipV="1">
              <a:off x="4750923" y="4755656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93" name="Oval 875"/>
            <p:cNvSpPr>
              <a:spLocks noChangeArrowheads="1"/>
            </p:cNvSpPr>
            <p:nvPr userDrawn="1"/>
          </p:nvSpPr>
          <p:spPr bwMode="auto">
            <a:xfrm flipV="1">
              <a:off x="4858015" y="4755656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94" name="Oval 876"/>
            <p:cNvSpPr>
              <a:spLocks noChangeArrowheads="1"/>
            </p:cNvSpPr>
            <p:nvPr userDrawn="1"/>
          </p:nvSpPr>
          <p:spPr bwMode="auto">
            <a:xfrm flipV="1">
              <a:off x="4967038" y="4755656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95" name="Oval 877"/>
            <p:cNvSpPr>
              <a:spLocks noChangeArrowheads="1"/>
            </p:cNvSpPr>
            <p:nvPr userDrawn="1"/>
          </p:nvSpPr>
          <p:spPr bwMode="auto">
            <a:xfrm flipV="1">
              <a:off x="5074129" y="4755656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96" name="Oval 878"/>
            <p:cNvSpPr>
              <a:spLocks noChangeArrowheads="1"/>
            </p:cNvSpPr>
            <p:nvPr userDrawn="1"/>
          </p:nvSpPr>
          <p:spPr bwMode="auto">
            <a:xfrm flipV="1">
              <a:off x="5182187" y="4755656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23" name="Oval 905"/>
            <p:cNvSpPr>
              <a:spLocks noChangeArrowheads="1"/>
            </p:cNvSpPr>
            <p:nvPr userDrawn="1"/>
          </p:nvSpPr>
          <p:spPr bwMode="auto">
            <a:xfrm flipV="1">
              <a:off x="4319659" y="4644701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24" name="Oval 906"/>
            <p:cNvSpPr>
              <a:spLocks noChangeArrowheads="1"/>
            </p:cNvSpPr>
            <p:nvPr userDrawn="1"/>
          </p:nvSpPr>
          <p:spPr bwMode="auto">
            <a:xfrm flipV="1">
              <a:off x="4426753" y="4644701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25" name="Oval 907"/>
            <p:cNvSpPr>
              <a:spLocks noChangeArrowheads="1"/>
            </p:cNvSpPr>
            <p:nvPr userDrawn="1"/>
          </p:nvSpPr>
          <p:spPr bwMode="auto">
            <a:xfrm flipV="1">
              <a:off x="4533845" y="4644701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26" name="Oval 908"/>
            <p:cNvSpPr>
              <a:spLocks noChangeArrowheads="1"/>
            </p:cNvSpPr>
            <p:nvPr userDrawn="1"/>
          </p:nvSpPr>
          <p:spPr bwMode="auto">
            <a:xfrm flipV="1">
              <a:off x="4642867" y="4644701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27" name="Oval 909"/>
            <p:cNvSpPr>
              <a:spLocks noChangeArrowheads="1"/>
            </p:cNvSpPr>
            <p:nvPr userDrawn="1"/>
          </p:nvSpPr>
          <p:spPr bwMode="auto">
            <a:xfrm flipV="1">
              <a:off x="4750926" y="4644701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28" name="Oval 910"/>
            <p:cNvSpPr>
              <a:spLocks noChangeArrowheads="1"/>
            </p:cNvSpPr>
            <p:nvPr userDrawn="1"/>
          </p:nvSpPr>
          <p:spPr bwMode="auto">
            <a:xfrm flipV="1">
              <a:off x="4858018" y="4644701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29" name="Oval 911"/>
            <p:cNvSpPr>
              <a:spLocks noChangeArrowheads="1"/>
            </p:cNvSpPr>
            <p:nvPr userDrawn="1"/>
          </p:nvSpPr>
          <p:spPr bwMode="auto">
            <a:xfrm flipV="1">
              <a:off x="4967042" y="4644701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30" name="Oval 912"/>
            <p:cNvSpPr>
              <a:spLocks noChangeArrowheads="1"/>
            </p:cNvSpPr>
            <p:nvPr userDrawn="1"/>
          </p:nvSpPr>
          <p:spPr bwMode="auto">
            <a:xfrm flipV="1">
              <a:off x="5074131" y="4644701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31" name="Oval 913"/>
            <p:cNvSpPr>
              <a:spLocks noChangeArrowheads="1"/>
            </p:cNvSpPr>
            <p:nvPr userDrawn="1"/>
          </p:nvSpPr>
          <p:spPr bwMode="auto">
            <a:xfrm flipV="1">
              <a:off x="5182188" y="4644701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59" name="Oval 870"/>
            <p:cNvSpPr>
              <a:spLocks noChangeArrowheads="1"/>
            </p:cNvSpPr>
            <p:nvPr userDrawn="1"/>
          </p:nvSpPr>
          <p:spPr bwMode="auto">
            <a:xfrm flipV="1">
              <a:off x="4319658" y="4971836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60" name="Oval 871"/>
            <p:cNvSpPr>
              <a:spLocks noChangeArrowheads="1"/>
            </p:cNvSpPr>
            <p:nvPr userDrawn="1"/>
          </p:nvSpPr>
          <p:spPr bwMode="auto">
            <a:xfrm flipV="1">
              <a:off x="4426751" y="4971836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61" name="Oval 872"/>
            <p:cNvSpPr>
              <a:spLocks noChangeArrowheads="1"/>
            </p:cNvSpPr>
            <p:nvPr userDrawn="1"/>
          </p:nvSpPr>
          <p:spPr bwMode="auto">
            <a:xfrm flipV="1">
              <a:off x="4533843" y="4971836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62" name="Oval 873"/>
            <p:cNvSpPr>
              <a:spLocks noChangeArrowheads="1"/>
            </p:cNvSpPr>
            <p:nvPr userDrawn="1"/>
          </p:nvSpPr>
          <p:spPr bwMode="auto">
            <a:xfrm flipV="1">
              <a:off x="4642865" y="4971836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63" name="Oval 874"/>
            <p:cNvSpPr>
              <a:spLocks noChangeArrowheads="1"/>
            </p:cNvSpPr>
            <p:nvPr userDrawn="1"/>
          </p:nvSpPr>
          <p:spPr bwMode="auto">
            <a:xfrm flipV="1">
              <a:off x="4750923" y="4971836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64" name="Oval 875"/>
            <p:cNvSpPr>
              <a:spLocks noChangeArrowheads="1"/>
            </p:cNvSpPr>
            <p:nvPr userDrawn="1"/>
          </p:nvSpPr>
          <p:spPr bwMode="auto">
            <a:xfrm flipV="1">
              <a:off x="4858015" y="4971836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65" name="Oval 876"/>
            <p:cNvSpPr>
              <a:spLocks noChangeArrowheads="1"/>
            </p:cNvSpPr>
            <p:nvPr userDrawn="1"/>
          </p:nvSpPr>
          <p:spPr bwMode="auto">
            <a:xfrm flipV="1">
              <a:off x="4967038" y="4971836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66" name="Oval 877"/>
            <p:cNvSpPr>
              <a:spLocks noChangeArrowheads="1"/>
            </p:cNvSpPr>
            <p:nvPr userDrawn="1"/>
          </p:nvSpPr>
          <p:spPr bwMode="auto">
            <a:xfrm flipV="1">
              <a:off x="5074129" y="4971836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67" name="Oval 878"/>
            <p:cNvSpPr>
              <a:spLocks noChangeArrowheads="1"/>
            </p:cNvSpPr>
            <p:nvPr userDrawn="1"/>
          </p:nvSpPr>
          <p:spPr bwMode="auto">
            <a:xfrm flipV="1">
              <a:off x="5182187" y="4971836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94" name="Oval 905"/>
            <p:cNvSpPr>
              <a:spLocks noChangeArrowheads="1"/>
            </p:cNvSpPr>
            <p:nvPr userDrawn="1"/>
          </p:nvSpPr>
          <p:spPr bwMode="auto">
            <a:xfrm flipV="1">
              <a:off x="4319659" y="4860881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95" name="Oval 906"/>
            <p:cNvSpPr>
              <a:spLocks noChangeArrowheads="1"/>
            </p:cNvSpPr>
            <p:nvPr userDrawn="1"/>
          </p:nvSpPr>
          <p:spPr bwMode="auto">
            <a:xfrm flipV="1">
              <a:off x="4426753" y="4860881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96" name="Oval 907"/>
            <p:cNvSpPr>
              <a:spLocks noChangeArrowheads="1"/>
            </p:cNvSpPr>
            <p:nvPr userDrawn="1"/>
          </p:nvSpPr>
          <p:spPr bwMode="auto">
            <a:xfrm flipV="1">
              <a:off x="4533845" y="4860881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97" name="Oval 908"/>
            <p:cNvSpPr>
              <a:spLocks noChangeArrowheads="1"/>
            </p:cNvSpPr>
            <p:nvPr userDrawn="1"/>
          </p:nvSpPr>
          <p:spPr bwMode="auto">
            <a:xfrm flipV="1">
              <a:off x="4642867" y="4860881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98" name="Oval 909"/>
            <p:cNvSpPr>
              <a:spLocks noChangeArrowheads="1"/>
            </p:cNvSpPr>
            <p:nvPr userDrawn="1"/>
          </p:nvSpPr>
          <p:spPr bwMode="auto">
            <a:xfrm flipV="1">
              <a:off x="4750926" y="4860881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99" name="Oval 910"/>
            <p:cNvSpPr>
              <a:spLocks noChangeArrowheads="1"/>
            </p:cNvSpPr>
            <p:nvPr userDrawn="1"/>
          </p:nvSpPr>
          <p:spPr bwMode="auto">
            <a:xfrm flipV="1">
              <a:off x="4858018" y="4860881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00" name="Oval 911"/>
            <p:cNvSpPr>
              <a:spLocks noChangeArrowheads="1"/>
            </p:cNvSpPr>
            <p:nvPr userDrawn="1"/>
          </p:nvSpPr>
          <p:spPr bwMode="auto">
            <a:xfrm flipV="1">
              <a:off x="4967042" y="4860881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01" name="Oval 912"/>
            <p:cNvSpPr>
              <a:spLocks noChangeArrowheads="1"/>
            </p:cNvSpPr>
            <p:nvPr userDrawn="1"/>
          </p:nvSpPr>
          <p:spPr bwMode="auto">
            <a:xfrm flipV="1">
              <a:off x="5074131" y="4860881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02" name="Oval 913"/>
            <p:cNvSpPr>
              <a:spLocks noChangeArrowheads="1"/>
            </p:cNvSpPr>
            <p:nvPr userDrawn="1"/>
          </p:nvSpPr>
          <p:spPr bwMode="auto">
            <a:xfrm flipV="1">
              <a:off x="5182188" y="4860881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30" name="Oval 870"/>
            <p:cNvSpPr>
              <a:spLocks noChangeArrowheads="1"/>
            </p:cNvSpPr>
            <p:nvPr userDrawn="1"/>
          </p:nvSpPr>
          <p:spPr bwMode="auto">
            <a:xfrm flipV="1">
              <a:off x="4319658" y="5188016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31" name="Oval 871"/>
            <p:cNvSpPr>
              <a:spLocks noChangeArrowheads="1"/>
            </p:cNvSpPr>
            <p:nvPr userDrawn="1"/>
          </p:nvSpPr>
          <p:spPr bwMode="auto">
            <a:xfrm flipV="1">
              <a:off x="4426751" y="5188016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32" name="Oval 872"/>
            <p:cNvSpPr>
              <a:spLocks noChangeArrowheads="1"/>
            </p:cNvSpPr>
            <p:nvPr userDrawn="1"/>
          </p:nvSpPr>
          <p:spPr bwMode="auto">
            <a:xfrm flipV="1">
              <a:off x="4533843" y="5188016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33" name="Oval 873"/>
            <p:cNvSpPr>
              <a:spLocks noChangeArrowheads="1"/>
            </p:cNvSpPr>
            <p:nvPr userDrawn="1"/>
          </p:nvSpPr>
          <p:spPr bwMode="auto">
            <a:xfrm flipV="1">
              <a:off x="4642865" y="5188016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34" name="Oval 874"/>
            <p:cNvSpPr>
              <a:spLocks noChangeArrowheads="1"/>
            </p:cNvSpPr>
            <p:nvPr userDrawn="1"/>
          </p:nvSpPr>
          <p:spPr bwMode="auto">
            <a:xfrm flipV="1">
              <a:off x="4750923" y="5188016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35" name="Oval 875"/>
            <p:cNvSpPr>
              <a:spLocks noChangeArrowheads="1"/>
            </p:cNvSpPr>
            <p:nvPr userDrawn="1"/>
          </p:nvSpPr>
          <p:spPr bwMode="auto">
            <a:xfrm flipV="1">
              <a:off x="4858015" y="5188016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36" name="Oval 876"/>
            <p:cNvSpPr>
              <a:spLocks noChangeArrowheads="1"/>
            </p:cNvSpPr>
            <p:nvPr userDrawn="1"/>
          </p:nvSpPr>
          <p:spPr bwMode="auto">
            <a:xfrm flipV="1">
              <a:off x="4967038" y="5188016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37" name="Oval 877"/>
            <p:cNvSpPr>
              <a:spLocks noChangeArrowheads="1"/>
            </p:cNvSpPr>
            <p:nvPr userDrawn="1"/>
          </p:nvSpPr>
          <p:spPr bwMode="auto">
            <a:xfrm flipV="1">
              <a:off x="5074129" y="5188016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38" name="Oval 878"/>
            <p:cNvSpPr>
              <a:spLocks noChangeArrowheads="1"/>
            </p:cNvSpPr>
            <p:nvPr userDrawn="1"/>
          </p:nvSpPr>
          <p:spPr bwMode="auto">
            <a:xfrm flipV="1">
              <a:off x="5182187" y="5188016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65" name="Oval 905"/>
            <p:cNvSpPr>
              <a:spLocks noChangeArrowheads="1"/>
            </p:cNvSpPr>
            <p:nvPr userDrawn="1"/>
          </p:nvSpPr>
          <p:spPr bwMode="auto">
            <a:xfrm flipV="1">
              <a:off x="4319659" y="5077061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66" name="Oval 906"/>
            <p:cNvSpPr>
              <a:spLocks noChangeArrowheads="1"/>
            </p:cNvSpPr>
            <p:nvPr userDrawn="1"/>
          </p:nvSpPr>
          <p:spPr bwMode="auto">
            <a:xfrm flipV="1">
              <a:off x="4426753" y="5077061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67" name="Oval 907"/>
            <p:cNvSpPr>
              <a:spLocks noChangeArrowheads="1"/>
            </p:cNvSpPr>
            <p:nvPr userDrawn="1"/>
          </p:nvSpPr>
          <p:spPr bwMode="auto">
            <a:xfrm flipV="1">
              <a:off x="4533845" y="5077061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68" name="Oval 908"/>
            <p:cNvSpPr>
              <a:spLocks noChangeArrowheads="1"/>
            </p:cNvSpPr>
            <p:nvPr userDrawn="1"/>
          </p:nvSpPr>
          <p:spPr bwMode="auto">
            <a:xfrm flipV="1">
              <a:off x="4642867" y="5077061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69" name="Oval 909"/>
            <p:cNvSpPr>
              <a:spLocks noChangeArrowheads="1"/>
            </p:cNvSpPr>
            <p:nvPr userDrawn="1"/>
          </p:nvSpPr>
          <p:spPr bwMode="auto">
            <a:xfrm flipV="1">
              <a:off x="4750926" y="5077061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70" name="Oval 910"/>
            <p:cNvSpPr>
              <a:spLocks noChangeArrowheads="1"/>
            </p:cNvSpPr>
            <p:nvPr userDrawn="1"/>
          </p:nvSpPr>
          <p:spPr bwMode="auto">
            <a:xfrm flipV="1">
              <a:off x="4858018" y="5077061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71" name="Oval 911"/>
            <p:cNvSpPr>
              <a:spLocks noChangeArrowheads="1"/>
            </p:cNvSpPr>
            <p:nvPr userDrawn="1"/>
          </p:nvSpPr>
          <p:spPr bwMode="auto">
            <a:xfrm flipV="1">
              <a:off x="4967042" y="5077061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72" name="Oval 912"/>
            <p:cNvSpPr>
              <a:spLocks noChangeArrowheads="1"/>
            </p:cNvSpPr>
            <p:nvPr userDrawn="1"/>
          </p:nvSpPr>
          <p:spPr bwMode="auto">
            <a:xfrm flipV="1">
              <a:off x="5074131" y="5077061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73" name="Oval 913"/>
            <p:cNvSpPr>
              <a:spLocks noChangeArrowheads="1"/>
            </p:cNvSpPr>
            <p:nvPr userDrawn="1"/>
          </p:nvSpPr>
          <p:spPr bwMode="auto">
            <a:xfrm flipV="1">
              <a:off x="5182188" y="5077061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01" name="Oval 870"/>
            <p:cNvSpPr>
              <a:spLocks noChangeArrowheads="1"/>
            </p:cNvSpPr>
            <p:nvPr userDrawn="1"/>
          </p:nvSpPr>
          <p:spPr bwMode="auto">
            <a:xfrm flipV="1">
              <a:off x="4319658" y="5404195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02" name="Oval 871"/>
            <p:cNvSpPr>
              <a:spLocks noChangeArrowheads="1"/>
            </p:cNvSpPr>
            <p:nvPr userDrawn="1"/>
          </p:nvSpPr>
          <p:spPr bwMode="auto">
            <a:xfrm flipV="1">
              <a:off x="4426751" y="5404195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03" name="Oval 872"/>
            <p:cNvSpPr>
              <a:spLocks noChangeArrowheads="1"/>
            </p:cNvSpPr>
            <p:nvPr userDrawn="1"/>
          </p:nvSpPr>
          <p:spPr bwMode="auto">
            <a:xfrm flipV="1">
              <a:off x="4533843" y="5404195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04" name="Oval 873"/>
            <p:cNvSpPr>
              <a:spLocks noChangeArrowheads="1"/>
            </p:cNvSpPr>
            <p:nvPr userDrawn="1"/>
          </p:nvSpPr>
          <p:spPr bwMode="auto">
            <a:xfrm flipV="1">
              <a:off x="4642865" y="5404195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05" name="Oval 874"/>
            <p:cNvSpPr>
              <a:spLocks noChangeArrowheads="1"/>
            </p:cNvSpPr>
            <p:nvPr userDrawn="1"/>
          </p:nvSpPr>
          <p:spPr bwMode="auto">
            <a:xfrm flipV="1">
              <a:off x="4750923" y="5404195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06" name="Oval 875"/>
            <p:cNvSpPr>
              <a:spLocks noChangeArrowheads="1"/>
            </p:cNvSpPr>
            <p:nvPr userDrawn="1"/>
          </p:nvSpPr>
          <p:spPr bwMode="auto">
            <a:xfrm flipV="1">
              <a:off x="4858015" y="5404195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07" name="Oval 876"/>
            <p:cNvSpPr>
              <a:spLocks noChangeArrowheads="1"/>
            </p:cNvSpPr>
            <p:nvPr userDrawn="1"/>
          </p:nvSpPr>
          <p:spPr bwMode="auto">
            <a:xfrm flipV="1">
              <a:off x="4967038" y="5404195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08" name="Oval 877"/>
            <p:cNvSpPr>
              <a:spLocks noChangeArrowheads="1"/>
            </p:cNvSpPr>
            <p:nvPr userDrawn="1"/>
          </p:nvSpPr>
          <p:spPr bwMode="auto">
            <a:xfrm flipV="1">
              <a:off x="5074129" y="5404195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09" name="Oval 878"/>
            <p:cNvSpPr>
              <a:spLocks noChangeArrowheads="1"/>
            </p:cNvSpPr>
            <p:nvPr userDrawn="1"/>
          </p:nvSpPr>
          <p:spPr bwMode="auto">
            <a:xfrm flipV="1">
              <a:off x="5182187" y="5404195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36" name="Oval 905"/>
            <p:cNvSpPr>
              <a:spLocks noChangeArrowheads="1"/>
            </p:cNvSpPr>
            <p:nvPr userDrawn="1"/>
          </p:nvSpPr>
          <p:spPr bwMode="auto">
            <a:xfrm flipV="1">
              <a:off x="4319659" y="5293240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37" name="Oval 906"/>
            <p:cNvSpPr>
              <a:spLocks noChangeArrowheads="1"/>
            </p:cNvSpPr>
            <p:nvPr userDrawn="1"/>
          </p:nvSpPr>
          <p:spPr bwMode="auto">
            <a:xfrm flipV="1">
              <a:off x="4426753" y="5293240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38" name="Oval 907"/>
            <p:cNvSpPr>
              <a:spLocks noChangeArrowheads="1"/>
            </p:cNvSpPr>
            <p:nvPr userDrawn="1"/>
          </p:nvSpPr>
          <p:spPr bwMode="auto">
            <a:xfrm flipV="1">
              <a:off x="4533845" y="5293240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39" name="Oval 908"/>
            <p:cNvSpPr>
              <a:spLocks noChangeArrowheads="1"/>
            </p:cNvSpPr>
            <p:nvPr userDrawn="1"/>
          </p:nvSpPr>
          <p:spPr bwMode="auto">
            <a:xfrm flipV="1">
              <a:off x="4642867" y="5293240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40" name="Oval 909"/>
            <p:cNvSpPr>
              <a:spLocks noChangeArrowheads="1"/>
            </p:cNvSpPr>
            <p:nvPr userDrawn="1"/>
          </p:nvSpPr>
          <p:spPr bwMode="auto">
            <a:xfrm flipV="1">
              <a:off x="4750926" y="5293240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41" name="Oval 910"/>
            <p:cNvSpPr>
              <a:spLocks noChangeArrowheads="1"/>
            </p:cNvSpPr>
            <p:nvPr userDrawn="1"/>
          </p:nvSpPr>
          <p:spPr bwMode="auto">
            <a:xfrm flipV="1">
              <a:off x="4858018" y="5293240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42" name="Oval 911"/>
            <p:cNvSpPr>
              <a:spLocks noChangeArrowheads="1"/>
            </p:cNvSpPr>
            <p:nvPr userDrawn="1"/>
          </p:nvSpPr>
          <p:spPr bwMode="auto">
            <a:xfrm flipV="1">
              <a:off x="4967042" y="5293240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43" name="Oval 912"/>
            <p:cNvSpPr>
              <a:spLocks noChangeArrowheads="1"/>
            </p:cNvSpPr>
            <p:nvPr userDrawn="1"/>
          </p:nvSpPr>
          <p:spPr bwMode="auto">
            <a:xfrm flipV="1">
              <a:off x="5074131" y="5293240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44" name="Oval 913"/>
            <p:cNvSpPr>
              <a:spLocks noChangeArrowheads="1"/>
            </p:cNvSpPr>
            <p:nvPr userDrawn="1"/>
          </p:nvSpPr>
          <p:spPr bwMode="auto">
            <a:xfrm flipV="1">
              <a:off x="5182188" y="5293240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72" name="Oval 870"/>
            <p:cNvSpPr>
              <a:spLocks noChangeArrowheads="1"/>
            </p:cNvSpPr>
            <p:nvPr userDrawn="1"/>
          </p:nvSpPr>
          <p:spPr bwMode="auto">
            <a:xfrm flipV="1">
              <a:off x="4319658" y="5620373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73" name="Oval 871"/>
            <p:cNvSpPr>
              <a:spLocks noChangeArrowheads="1"/>
            </p:cNvSpPr>
            <p:nvPr userDrawn="1"/>
          </p:nvSpPr>
          <p:spPr bwMode="auto">
            <a:xfrm flipV="1">
              <a:off x="4426751" y="5620373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74" name="Oval 872"/>
            <p:cNvSpPr>
              <a:spLocks noChangeArrowheads="1"/>
            </p:cNvSpPr>
            <p:nvPr userDrawn="1"/>
          </p:nvSpPr>
          <p:spPr bwMode="auto">
            <a:xfrm flipV="1">
              <a:off x="4533843" y="5620373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75" name="Oval 873"/>
            <p:cNvSpPr>
              <a:spLocks noChangeArrowheads="1"/>
            </p:cNvSpPr>
            <p:nvPr userDrawn="1"/>
          </p:nvSpPr>
          <p:spPr bwMode="auto">
            <a:xfrm flipV="1">
              <a:off x="4642865" y="5620373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76" name="Oval 874"/>
            <p:cNvSpPr>
              <a:spLocks noChangeArrowheads="1"/>
            </p:cNvSpPr>
            <p:nvPr userDrawn="1"/>
          </p:nvSpPr>
          <p:spPr bwMode="auto">
            <a:xfrm flipV="1">
              <a:off x="4750923" y="5620373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77" name="Oval 875"/>
            <p:cNvSpPr>
              <a:spLocks noChangeArrowheads="1"/>
            </p:cNvSpPr>
            <p:nvPr userDrawn="1"/>
          </p:nvSpPr>
          <p:spPr bwMode="auto">
            <a:xfrm flipV="1">
              <a:off x="4858015" y="5620373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78" name="Oval 876"/>
            <p:cNvSpPr>
              <a:spLocks noChangeArrowheads="1"/>
            </p:cNvSpPr>
            <p:nvPr userDrawn="1"/>
          </p:nvSpPr>
          <p:spPr bwMode="auto">
            <a:xfrm flipV="1">
              <a:off x="4967038" y="5620373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79" name="Oval 877"/>
            <p:cNvSpPr>
              <a:spLocks noChangeArrowheads="1"/>
            </p:cNvSpPr>
            <p:nvPr userDrawn="1"/>
          </p:nvSpPr>
          <p:spPr bwMode="auto">
            <a:xfrm flipV="1">
              <a:off x="5074129" y="5620373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80" name="Oval 878"/>
            <p:cNvSpPr>
              <a:spLocks noChangeArrowheads="1"/>
            </p:cNvSpPr>
            <p:nvPr userDrawn="1"/>
          </p:nvSpPr>
          <p:spPr bwMode="auto">
            <a:xfrm flipV="1">
              <a:off x="5182187" y="5620373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07" name="Oval 905"/>
            <p:cNvSpPr>
              <a:spLocks noChangeArrowheads="1"/>
            </p:cNvSpPr>
            <p:nvPr userDrawn="1"/>
          </p:nvSpPr>
          <p:spPr bwMode="auto">
            <a:xfrm flipV="1">
              <a:off x="4319659" y="5509418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08" name="Oval 906"/>
            <p:cNvSpPr>
              <a:spLocks noChangeArrowheads="1"/>
            </p:cNvSpPr>
            <p:nvPr userDrawn="1"/>
          </p:nvSpPr>
          <p:spPr bwMode="auto">
            <a:xfrm flipV="1">
              <a:off x="4426753" y="5509418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09" name="Oval 907"/>
            <p:cNvSpPr>
              <a:spLocks noChangeArrowheads="1"/>
            </p:cNvSpPr>
            <p:nvPr userDrawn="1"/>
          </p:nvSpPr>
          <p:spPr bwMode="auto">
            <a:xfrm flipV="1">
              <a:off x="4533845" y="5509418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10" name="Oval 908"/>
            <p:cNvSpPr>
              <a:spLocks noChangeArrowheads="1"/>
            </p:cNvSpPr>
            <p:nvPr userDrawn="1"/>
          </p:nvSpPr>
          <p:spPr bwMode="auto">
            <a:xfrm flipV="1">
              <a:off x="4642867" y="5509418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11" name="Oval 909"/>
            <p:cNvSpPr>
              <a:spLocks noChangeArrowheads="1"/>
            </p:cNvSpPr>
            <p:nvPr userDrawn="1"/>
          </p:nvSpPr>
          <p:spPr bwMode="auto">
            <a:xfrm flipV="1">
              <a:off x="4750926" y="5509418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12" name="Oval 910"/>
            <p:cNvSpPr>
              <a:spLocks noChangeArrowheads="1"/>
            </p:cNvSpPr>
            <p:nvPr userDrawn="1"/>
          </p:nvSpPr>
          <p:spPr bwMode="auto">
            <a:xfrm flipV="1">
              <a:off x="4858018" y="5509418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13" name="Oval 911"/>
            <p:cNvSpPr>
              <a:spLocks noChangeArrowheads="1"/>
            </p:cNvSpPr>
            <p:nvPr userDrawn="1"/>
          </p:nvSpPr>
          <p:spPr bwMode="auto">
            <a:xfrm flipV="1">
              <a:off x="4967042" y="5509418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14" name="Oval 912"/>
            <p:cNvSpPr>
              <a:spLocks noChangeArrowheads="1"/>
            </p:cNvSpPr>
            <p:nvPr userDrawn="1"/>
          </p:nvSpPr>
          <p:spPr bwMode="auto">
            <a:xfrm flipV="1">
              <a:off x="5074131" y="5509418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15" name="Oval 913"/>
            <p:cNvSpPr>
              <a:spLocks noChangeArrowheads="1"/>
            </p:cNvSpPr>
            <p:nvPr userDrawn="1"/>
          </p:nvSpPr>
          <p:spPr bwMode="auto">
            <a:xfrm flipV="1">
              <a:off x="5182188" y="5509418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43" name="Oval 905"/>
            <p:cNvSpPr>
              <a:spLocks noChangeArrowheads="1"/>
            </p:cNvSpPr>
            <p:nvPr userDrawn="1"/>
          </p:nvSpPr>
          <p:spPr bwMode="auto">
            <a:xfrm flipV="1">
              <a:off x="4319658" y="5725601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44" name="Oval 906"/>
            <p:cNvSpPr>
              <a:spLocks noChangeArrowheads="1"/>
            </p:cNvSpPr>
            <p:nvPr userDrawn="1"/>
          </p:nvSpPr>
          <p:spPr bwMode="auto">
            <a:xfrm flipV="1">
              <a:off x="4426751" y="5725601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45" name="Oval 907"/>
            <p:cNvSpPr>
              <a:spLocks noChangeArrowheads="1"/>
            </p:cNvSpPr>
            <p:nvPr userDrawn="1"/>
          </p:nvSpPr>
          <p:spPr bwMode="auto">
            <a:xfrm flipV="1">
              <a:off x="4533843" y="5725601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46" name="Oval 908"/>
            <p:cNvSpPr>
              <a:spLocks noChangeArrowheads="1"/>
            </p:cNvSpPr>
            <p:nvPr userDrawn="1"/>
          </p:nvSpPr>
          <p:spPr bwMode="auto">
            <a:xfrm flipV="1">
              <a:off x="4642865" y="5725601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47" name="Oval 909"/>
            <p:cNvSpPr>
              <a:spLocks noChangeArrowheads="1"/>
            </p:cNvSpPr>
            <p:nvPr userDrawn="1"/>
          </p:nvSpPr>
          <p:spPr bwMode="auto">
            <a:xfrm flipV="1">
              <a:off x="4750923" y="5725601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48" name="Oval 910"/>
            <p:cNvSpPr>
              <a:spLocks noChangeArrowheads="1"/>
            </p:cNvSpPr>
            <p:nvPr userDrawn="1"/>
          </p:nvSpPr>
          <p:spPr bwMode="auto">
            <a:xfrm flipV="1">
              <a:off x="4858015" y="5725601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49" name="Oval 911"/>
            <p:cNvSpPr>
              <a:spLocks noChangeArrowheads="1"/>
            </p:cNvSpPr>
            <p:nvPr userDrawn="1"/>
          </p:nvSpPr>
          <p:spPr bwMode="auto">
            <a:xfrm flipV="1">
              <a:off x="4967037" y="5725601"/>
              <a:ext cx="964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50" name="Oval 912"/>
            <p:cNvSpPr>
              <a:spLocks noChangeArrowheads="1"/>
            </p:cNvSpPr>
            <p:nvPr userDrawn="1"/>
          </p:nvSpPr>
          <p:spPr bwMode="auto">
            <a:xfrm flipV="1">
              <a:off x="5074129" y="5725601"/>
              <a:ext cx="10613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51" name="Oval 913"/>
            <p:cNvSpPr>
              <a:spLocks noChangeArrowheads="1"/>
            </p:cNvSpPr>
            <p:nvPr userDrawn="1"/>
          </p:nvSpPr>
          <p:spPr bwMode="auto">
            <a:xfrm flipV="1">
              <a:off x="5182186" y="5725601"/>
              <a:ext cx="11578" cy="106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7" name="Freeform 5"/>
          <p:cNvSpPr>
            <a:spLocks/>
          </p:cNvSpPr>
          <p:nvPr userDrawn="1"/>
        </p:nvSpPr>
        <p:spPr bwMode="auto">
          <a:xfrm>
            <a:off x="2544793" y="703719"/>
            <a:ext cx="2346385" cy="1790282"/>
          </a:xfrm>
          <a:custGeom>
            <a:avLst/>
            <a:gdLst>
              <a:gd name="T0" fmla="*/ 218 w 404"/>
              <a:gd name="T1" fmla="*/ 0 h 411"/>
              <a:gd name="T2" fmla="*/ 7 w 404"/>
              <a:gd name="T3" fmla="*/ 169 h 411"/>
              <a:gd name="T4" fmla="*/ 0 w 404"/>
              <a:gd name="T5" fmla="*/ 328 h 411"/>
              <a:gd name="T6" fmla="*/ 244 w 404"/>
              <a:gd name="T7" fmla="*/ 411 h 411"/>
              <a:gd name="T8" fmla="*/ 404 w 404"/>
              <a:gd name="T9" fmla="*/ 234 h 411"/>
              <a:gd name="T10" fmla="*/ 218 w 404"/>
              <a:gd name="T11" fmla="*/ 0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4" h="411">
                <a:moveTo>
                  <a:pt x="218" y="0"/>
                </a:moveTo>
                <a:lnTo>
                  <a:pt x="7" y="169"/>
                </a:lnTo>
                <a:lnTo>
                  <a:pt x="0" y="328"/>
                </a:lnTo>
                <a:lnTo>
                  <a:pt x="244" y="411"/>
                </a:lnTo>
                <a:lnTo>
                  <a:pt x="404" y="234"/>
                </a:lnTo>
                <a:lnTo>
                  <a:pt x="21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94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/>
          </a:p>
        </p:txBody>
      </p:sp>
      <p:sp>
        <p:nvSpPr>
          <p:cNvPr id="2188" name="Espace réservé du texte 3"/>
          <p:cNvSpPr>
            <a:spLocks noGrp="1"/>
          </p:cNvSpPr>
          <p:nvPr>
            <p:ph type="body" sz="quarter" idx="12" hasCustomPrompt="1"/>
          </p:nvPr>
        </p:nvSpPr>
        <p:spPr>
          <a:xfrm>
            <a:off x="4499339" y="2296558"/>
            <a:ext cx="3371850" cy="517811"/>
          </a:xfrm>
        </p:spPr>
        <p:txBody>
          <a:bodyPr/>
          <a:lstStyle>
            <a:lvl1pPr>
              <a:defRPr sz="2400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/>
              <a:t>TITRE DE CHAPITRE SUR 1 OU 2 LIGNES</a:t>
            </a:r>
          </a:p>
        </p:txBody>
      </p:sp>
      <p:sp>
        <p:nvSpPr>
          <p:cNvPr id="2189" name="Espace réservé du texte 3"/>
          <p:cNvSpPr>
            <a:spLocks noGrp="1"/>
          </p:cNvSpPr>
          <p:nvPr>
            <p:ph type="body" sz="quarter" idx="13" hasCustomPrompt="1"/>
          </p:nvPr>
        </p:nvSpPr>
        <p:spPr>
          <a:xfrm>
            <a:off x="4499339" y="2897751"/>
            <a:ext cx="3371850" cy="212864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Sous-titre sur 1 ou 2 lignes</a:t>
            </a:r>
          </a:p>
        </p:txBody>
      </p:sp>
      <p:sp>
        <p:nvSpPr>
          <p:cNvPr id="2191" name="Espace réservé du texte 3"/>
          <p:cNvSpPr>
            <a:spLocks noGrp="1"/>
          </p:cNvSpPr>
          <p:nvPr>
            <p:ph type="body" sz="quarter" idx="14" hasCustomPrompt="1"/>
          </p:nvPr>
        </p:nvSpPr>
        <p:spPr>
          <a:xfrm>
            <a:off x="2679188" y="1424876"/>
            <a:ext cx="1887812" cy="517811"/>
          </a:xfrm>
        </p:spPr>
        <p:txBody>
          <a:bodyPr anchor="ctr"/>
          <a:lstStyle>
            <a:lvl1pPr algn="ctr">
              <a:defRPr sz="9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n°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/>
              <a:t>06/02/2025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FDCCF6A-CD24-4809-A0CF-2C58009B08A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89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9838" y="171670"/>
            <a:ext cx="8747165" cy="31919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21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3"/>
          </p:nvPr>
        </p:nvSpPr>
        <p:spPr>
          <a:xfrm>
            <a:off x="269838" y="781046"/>
            <a:ext cx="8747165" cy="3834000"/>
          </a:xfrm>
          <a:prstGeom prst="rect">
            <a:avLst/>
          </a:prstGeom>
        </p:spPr>
        <p:txBody>
          <a:bodyPr/>
          <a:lstStyle>
            <a:lvl1pPr marL="257175" indent="-257175">
              <a:lnSpc>
                <a:spcPct val="100000"/>
              </a:lnSpc>
              <a:spcBef>
                <a:spcPts val="450"/>
              </a:spcBef>
              <a:buClr>
                <a:srgbClr val="554538"/>
              </a:buClr>
              <a:buFont typeface="Webdings" panose="05030102010509060703" pitchFamily="18" charset="2"/>
              <a:buChar char="a"/>
              <a:defRPr sz="1650" b="1">
                <a:solidFill>
                  <a:srgbClr val="55453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450"/>
              </a:spcBef>
              <a:defRPr sz="1500" b="1">
                <a:solidFill>
                  <a:srgbClr val="987D6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39379" indent="-132160">
              <a:lnSpc>
                <a:spcPct val="100000"/>
              </a:lnSpc>
              <a:spcBef>
                <a:spcPts val="450"/>
              </a:spcBef>
              <a:buFont typeface="Arial" panose="020B0604020202020204" pitchFamily="34" charset="0"/>
              <a:buChar char="−"/>
              <a:tabLst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278324" y="4860000"/>
            <a:ext cx="745028" cy="216000"/>
          </a:xfrm>
          <a:prstGeom prst="rect">
            <a:avLst/>
          </a:prstGeom>
        </p:spPr>
        <p:txBody>
          <a:bodyPr anchor="b"/>
          <a:lstStyle>
            <a:lvl1pPr algn="r">
              <a:defRPr sz="825">
                <a:solidFill>
                  <a:srgbClr val="7D7D6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588F01B-8BA8-4E52-9ECA-78FE89B5F248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>
          <a:xfrm>
            <a:off x="269834" y="4914008"/>
            <a:ext cx="3086100" cy="179044"/>
          </a:xfrm>
          <a:prstGeom prst="rect">
            <a:avLst/>
          </a:prstGeom>
        </p:spPr>
        <p:txBody>
          <a:bodyPr anchor="b"/>
          <a:lstStyle>
            <a:lvl1pPr>
              <a:defRPr sz="750">
                <a:solidFill>
                  <a:srgbClr val="987D6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DAF71FF-060D-4299-AD78-1CC13BC59E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81459"/>
            <a:ext cx="59055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56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359999" y="900000"/>
            <a:ext cx="8424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/>
              <a:t>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359999" y="1836000"/>
            <a:ext cx="8424000" cy="257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7614000" y="4783500"/>
            <a:ext cx="1170000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750" b="1">
                <a:solidFill>
                  <a:schemeClr val="tx1"/>
                </a:solidFill>
              </a:defRPr>
            </a:lvl1pPr>
          </a:lstStyle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360000" y="4783500"/>
            <a:ext cx="5904000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6264000" y="4783500"/>
            <a:ext cx="1350000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 b="1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0" name="Connecteur droit 9"/>
          <p:cNvCxnSpPr/>
          <p:nvPr/>
        </p:nvCxnSpPr>
        <p:spPr bwMode="gray">
          <a:xfrm>
            <a:off x="360000" y="4784400"/>
            <a:ext cx="8424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88000" y="108000"/>
            <a:ext cx="540000" cy="54000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80883" y="197038"/>
            <a:ext cx="590843" cy="32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12" r:id="rId2"/>
    <p:sldLayoutId id="2147483810" r:id="rId3"/>
    <p:sldLayoutId id="2147483811" r:id="rId4"/>
    <p:sldLayoutId id="2147483809" r:id="rId5"/>
    <p:sldLayoutId id="2147483798" r:id="rId6"/>
    <p:sldLayoutId id="2147483815" r:id="rId7"/>
    <p:sldLayoutId id="2147483816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5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itchFamily="34" charset="0"/>
        <a:buNone/>
        <a:defRPr sz="105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52000" indent="-72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95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7200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SzPct val="100000"/>
        <a:buFont typeface="Arial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12000" indent="-7200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SzPct val="100000"/>
        <a:buFont typeface="Arial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4pPr>
      <a:lvl5pPr marL="828000" indent="-7200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SzPct val="100000"/>
        <a:buFont typeface="Arial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omme.ign.fr/SV3D/Documentation-BDUni-v2/route_numerotee_ou_nommee&amp;BDTopo#attribute_value_593" TargetMode="External"/><Relationship Id="rId13" Type="http://schemas.openxmlformats.org/officeDocument/2006/relationships/hyperlink" Target="https://pomme.ign.fr/SV3D/Documentation-BDUni-v2/route_numerotee_ou_nommee&amp;BDTopo#attribute_value_597" TargetMode="External"/><Relationship Id="rId3" Type="http://schemas.openxmlformats.org/officeDocument/2006/relationships/image" Target="../media/image26.png"/><Relationship Id="rId7" Type="http://schemas.openxmlformats.org/officeDocument/2006/relationships/hyperlink" Target="https://pomme.ign.fr/SV3D/Documentation-BDUni-v2/route_numerotee_ou_nommee&amp;BDTopo#attribute_value_592" TargetMode="External"/><Relationship Id="rId12" Type="http://schemas.openxmlformats.org/officeDocument/2006/relationships/hyperlink" Target="https://pomme.ign.fr/SV3D/Documentation-BDUni-v2/route_numerotee_ou_nommee&amp;BDTopo#attribute_value_596" TargetMode="External"/><Relationship Id="rId17" Type="http://schemas.openxmlformats.org/officeDocument/2006/relationships/hyperlink" Target="https://pomme.ign.fr/SV3D/Documentation-BDUni-v2/route_numerotee_ou_nommee&amp;BDTopo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pomme.ign.fr/SV3D/Documentation-BDUni-v2/route_numerotee_ou_nommee&amp;BDTopo#attribute_value_600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omme.ign.fr/SV3D/Documentation-BDUni-v2/route_numerotee_ou_nommee&amp;BDTopo#attribute_value_591" TargetMode="External"/><Relationship Id="rId11" Type="http://schemas.openxmlformats.org/officeDocument/2006/relationships/hyperlink" Target="https://pomme.ign.fr/SV3D/Documentation-BDUni-v2/route_numerotee_ou_nommee&amp;BDTopo#attribute_value_4795" TargetMode="External"/><Relationship Id="rId5" Type="http://schemas.openxmlformats.org/officeDocument/2006/relationships/hyperlink" Target="https://pomme.ign.fr/SV3D/Documentation-BDUni-v2/route_numerotee_ou_nommee&amp;BDTopo#attribute_value_590" TargetMode="External"/><Relationship Id="rId15" Type="http://schemas.openxmlformats.org/officeDocument/2006/relationships/hyperlink" Target="https://pomme.ign.fr/SV3D/Documentation-BDUni-v2/route_numerotee_ou_nommee&amp;BDTopo#attribute_value_599" TargetMode="External"/><Relationship Id="rId10" Type="http://schemas.openxmlformats.org/officeDocument/2006/relationships/hyperlink" Target="https://pomme.ign.fr/SV3D/Documentation-BDUni-v2/route_numerotee_ou_nommee&amp;BDTopo#attribute_value_595" TargetMode="External"/><Relationship Id="rId4" Type="http://schemas.openxmlformats.org/officeDocument/2006/relationships/hyperlink" Target="https://pomme.ign.fr/SV3D/Documentation-BDUni-v2/route_numerotee_ou_nommee&amp;BDTopo#attribute_value_589" TargetMode="External"/><Relationship Id="rId9" Type="http://schemas.openxmlformats.org/officeDocument/2006/relationships/hyperlink" Target="https://pomme.ign.fr/SV3D/Documentation-BDUni-v2/route_numerotee_ou_nommee&amp;BDTopo#attribute_value_594" TargetMode="External"/><Relationship Id="rId14" Type="http://schemas.openxmlformats.org/officeDocument/2006/relationships/hyperlink" Target="https://pomme.ign.fr/SV3D/Documentation-BDUni-v2/route_numerotee_ou_nommee&amp;BDTopo#attribute_value_598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pomme.ign.fr/SV3D/Documentation-BDUni-v2/?id_theme=72&amp;id_classe=74&amp;BDTopo#attribute_value_576" TargetMode="External"/><Relationship Id="rId13" Type="http://schemas.openxmlformats.org/officeDocument/2006/relationships/hyperlink" Target="https://pomme.ign.fr/SV3D/Documentation-BDUni-v2/?id_theme=72&amp;id_classe=74&amp;BDTopo#attribute_value_565" TargetMode="External"/><Relationship Id="rId18" Type="http://schemas.openxmlformats.org/officeDocument/2006/relationships/hyperlink" Target="https://pomme.ign.fr/SV3D/Documentation-BDUni-v2/?id_theme=72&amp;id_classe=74&amp;BDTopo#attribute_value_570" TargetMode="External"/><Relationship Id="rId3" Type="http://schemas.openxmlformats.org/officeDocument/2006/relationships/image" Target="../media/image28.png"/><Relationship Id="rId21" Type="http://schemas.openxmlformats.org/officeDocument/2006/relationships/hyperlink" Target="https://pomme.ign.fr/SV3D/Documentation-BDUni-v2/?id_theme=72&amp;id_classe=74&amp;BDTopo#attribute_value_573" TargetMode="External"/><Relationship Id="rId7" Type="http://schemas.openxmlformats.org/officeDocument/2006/relationships/hyperlink" Target="https://pomme.ign.fr/SV3D/Documentation-BDUni-v2/?id_theme=72&amp;id_classe=74&amp;BDTopo#attribute_value_560" TargetMode="External"/><Relationship Id="rId12" Type="http://schemas.openxmlformats.org/officeDocument/2006/relationships/hyperlink" Target="https://pomme.ign.fr/SV3D/Documentation-BDUni-v2/?id_theme=72&amp;id_classe=74&amp;BDTopo#attribute_value_564" TargetMode="External"/><Relationship Id="rId17" Type="http://schemas.openxmlformats.org/officeDocument/2006/relationships/hyperlink" Target="https://pomme.ign.fr/SV3D/Documentation-BDUni-v2/?id_theme=72&amp;id_classe=74&amp;BDTopo#attribute_value_569" TargetMode="External"/><Relationship Id="rId2" Type="http://schemas.openxmlformats.org/officeDocument/2006/relationships/image" Target="../media/image27.png"/><Relationship Id="rId16" Type="http://schemas.openxmlformats.org/officeDocument/2006/relationships/hyperlink" Target="https://pomme.ign.fr/SV3D/Documentation-BDUni-v2/?id_theme=72&amp;id_classe=74&amp;BDTopo#attribute_value_568" TargetMode="External"/><Relationship Id="rId20" Type="http://schemas.openxmlformats.org/officeDocument/2006/relationships/hyperlink" Target="https://pomme.ign.fr/SV3D/Documentation-BDUni-v2/?id_theme=72&amp;id_classe=74&amp;BDTopo#attribute_value_572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omme.ign.fr/SV3D/Documentation-BDUni-v2/?id_theme=72&amp;id_classe=74&amp;BDTopo#attribute_value_559" TargetMode="External"/><Relationship Id="rId11" Type="http://schemas.openxmlformats.org/officeDocument/2006/relationships/hyperlink" Target="https://pomme.ign.fr/SV3D/Documentation-BDUni-v2/?id_theme=72&amp;id_classe=74&amp;BDTopo#attribute_value_563" TargetMode="External"/><Relationship Id="rId5" Type="http://schemas.openxmlformats.org/officeDocument/2006/relationships/hyperlink" Target="https://pomme.ign.fr/SV3D/Documentation-BDUni-v2/?id_theme=72&amp;id_classe=74&amp;BDTopo#attribute_value_558" TargetMode="External"/><Relationship Id="rId15" Type="http://schemas.openxmlformats.org/officeDocument/2006/relationships/hyperlink" Target="https://pomme.ign.fr/SV3D/Documentation-BDUni-v2/?id_theme=72&amp;id_classe=74&amp;BDTopo#attribute_value_567" TargetMode="External"/><Relationship Id="rId23" Type="http://schemas.openxmlformats.org/officeDocument/2006/relationships/hyperlink" Target="https://pomme.ign.fr/SV3D/Documentation-BDUni-v2/?id_theme=72&amp;id_classe=74&amp;BDTopo#attribute_value_575" TargetMode="External"/><Relationship Id="rId10" Type="http://schemas.openxmlformats.org/officeDocument/2006/relationships/hyperlink" Target="https://pomme.ign.fr/SV3D/Documentation-BDUni-v2/?id_theme=72&amp;id_classe=74&amp;BDTopo#attribute_value_562" TargetMode="External"/><Relationship Id="rId19" Type="http://schemas.openxmlformats.org/officeDocument/2006/relationships/hyperlink" Target="https://pomme.ign.fr/SV3D/Documentation-BDUni-v2/?id_theme=72&amp;id_classe=74&amp;BDTopo#attribute_value_571" TargetMode="External"/><Relationship Id="rId4" Type="http://schemas.openxmlformats.org/officeDocument/2006/relationships/hyperlink" Target="https://pomme.ign.fr/SV3D/Documentation-BDUni-v2/?id_theme=72&amp;id_classe=74&amp;BDTopo#attribute_value_557" TargetMode="External"/><Relationship Id="rId9" Type="http://schemas.openxmlformats.org/officeDocument/2006/relationships/hyperlink" Target="https://pomme.ign.fr/SV3D/Documentation-BDUni-v2/?id_theme=72&amp;id_classe=74&amp;BDTopo#attribute_value_561" TargetMode="External"/><Relationship Id="rId14" Type="http://schemas.openxmlformats.org/officeDocument/2006/relationships/hyperlink" Target="https://pomme.ign.fr/SV3D/Documentation-BDUni-v2/?id_theme=72&amp;id_classe=74&amp;BDTopo#attribute_value_566" TargetMode="External"/><Relationship Id="rId22" Type="http://schemas.openxmlformats.org/officeDocument/2006/relationships/hyperlink" Target="https://pomme.ign.fr/SV3D/Documentation-BDUni-v2/?id_theme=72&amp;id_classe=74&amp;BDTopo#attribute_value_57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hyperlink" Target="http://chttps/www.menti.com/alefqysyvx3h" TargetMode="Externa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pomme.ign.fr/SV3D/Documentation-BDUni-v2/franchissement_te&amp;BDTE#attribute_value_4478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s://pomme.ign.fr/SV3D/Documentation-BDUni-v2/franchissement_te&amp;BDTE#attribute_value_4479" TargetMode="External"/><Relationship Id="rId12" Type="http://schemas.openxmlformats.org/officeDocument/2006/relationships/hyperlink" Target="https://pomme.ign.fr/SV3D/Documentation-BDUni-v2/franchissement_te&amp;BDTE#attribute_value_448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omme.ign.fr/SV3D/Documentation-BDUni-v2/franchissement_te&amp;BDTE#attribute_value_4477" TargetMode="External"/><Relationship Id="rId11" Type="http://schemas.openxmlformats.org/officeDocument/2006/relationships/hyperlink" Target="https://pomme.ign.fr/SV3D/Documentation-BDUni-v2/franchissement_te&amp;BDTE#attribute_value_4476" TargetMode="External"/><Relationship Id="rId5" Type="http://schemas.openxmlformats.org/officeDocument/2006/relationships/hyperlink" Target="https://pomme.ign.fr/SV3D/Documentation-BDUni-v2/franchissement_te&amp;BDTE#attribute_value_4482" TargetMode="External"/><Relationship Id="rId10" Type="http://schemas.openxmlformats.org/officeDocument/2006/relationships/hyperlink" Target="https://pomme.ign.fr/SV3D/Documentation-BDUni-v2/franchissement_te&amp;BDTE#attribute_value_4475" TargetMode="External"/><Relationship Id="rId4" Type="http://schemas.openxmlformats.org/officeDocument/2006/relationships/hyperlink" Target="https://pomme.ign.fr/SV3D/Documentation-BDUni-v2/franchissement_te&amp;BDTE#attribute_value_4481" TargetMode="External"/><Relationship Id="rId9" Type="http://schemas.openxmlformats.org/officeDocument/2006/relationships/hyperlink" Target="https://pomme.ign.fr/SV3D/Documentation-BDUni-v2/franchissement_te&amp;BDTE#attribute_value_447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292F264-9D89-442C-A33D-26D9F2FEFE94}"/>
              </a:ext>
            </a:extLst>
          </p:cNvPr>
          <p:cNvSpPr/>
          <p:nvPr/>
        </p:nvSpPr>
        <p:spPr>
          <a:xfrm>
            <a:off x="7298372" y="241541"/>
            <a:ext cx="1631272" cy="1252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013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378251" y="2312894"/>
            <a:ext cx="7459464" cy="2268834"/>
          </a:xfr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750"/>
              </a:spcBef>
              <a:defRPr/>
            </a:pPr>
            <a:r>
              <a:rPr lang="fr-FR" sz="2400" dirty="0">
                <a:solidFill>
                  <a:srgbClr val="554538"/>
                </a:solidFill>
                <a:latin typeface="Calibri"/>
                <a:ea typeface="Calibri"/>
                <a:cs typeface="Calibri"/>
              </a:rPr>
              <a:t>Ateliers </a:t>
            </a:r>
            <a:endParaRPr lang="fr-FR" sz="2400" dirty="0">
              <a:solidFill>
                <a:srgbClr val="554538"/>
              </a:solidFill>
              <a:latin typeface="Calibri"/>
              <a:ea typeface="Calibri"/>
              <a:cs typeface="Calibri" panose="020F0502020204030204" pitchFamily="34" charset="0"/>
            </a:endParaRPr>
          </a:p>
          <a:p>
            <a:pPr algn="r">
              <a:spcBef>
                <a:spcPts val="750"/>
              </a:spcBef>
              <a:defRPr/>
            </a:pPr>
            <a:endParaRPr lang="fr-FR" sz="2400" dirty="0">
              <a:solidFill>
                <a:srgbClr val="554538"/>
              </a:solidFill>
              <a:latin typeface="Calibri"/>
              <a:ea typeface="Calibri"/>
              <a:cs typeface="Calibri"/>
            </a:endParaRPr>
          </a:p>
          <a:p>
            <a:pPr algn="r">
              <a:spcBef>
                <a:spcPts val="750"/>
              </a:spcBef>
              <a:defRPr/>
            </a:pPr>
            <a:r>
              <a:rPr lang="fr-FR" sz="2400" dirty="0">
                <a:solidFill>
                  <a:srgbClr val="554538"/>
                </a:solidFill>
                <a:latin typeface="Calibri"/>
                <a:ea typeface="Calibri"/>
                <a:cs typeface="Calibri"/>
              </a:rPr>
              <a:t>linéaires tronçons</a:t>
            </a:r>
          </a:p>
          <a:p>
            <a:pPr algn="r">
              <a:spcBef>
                <a:spcPts val="750"/>
              </a:spcBef>
              <a:defRPr/>
            </a:pPr>
            <a:r>
              <a:rPr lang="fr-FR" sz="2400" dirty="0">
                <a:solidFill>
                  <a:srgbClr val="554538"/>
                </a:solidFill>
                <a:latin typeface="Calibri"/>
                <a:ea typeface="Calibri"/>
                <a:cs typeface="Calibri"/>
              </a:rPr>
              <a:t>Ponctuels Equipements </a:t>
            </a:r>
            <a:endParaRPr lang="fr-FR" dirty="0"/>
          </a:p>
          <a:p>
            <a:pPr marR="0" lvl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endParaRPr lang="fr-FR" sz="1125" b="1" i="0" u="none" strike="noStrike" kern="1200" cap="all" spc="0" normalizeH="0" baseline="0" noProof="0" dirty="0">
              <a:ln>
                <a:noFill/>
              </a:ln>
              <a:solidFill>
                <a:srgbClr val="554538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r" defTabSz="68580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endParaRPr lang="fr-FR" sz="1100" i="0" u="none" strike="noStrike" kern="1200" cap="all" spc="0" normalizeH="0" baseline="0" noProof="0" dirty="0">
              <a:ln>
                <a:noFill/>
              </a:ln>
              <a:solidFill>
                <a:srgbClr val="554538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171450" indent="-171450" algn="r">
              <a:spcBef>
                <a:spcPts val="750"/>
              </a:spcBef>
              <a:buChar char="•"/>
              <a:defRPr/>
            </a:pPr>
            <a:endParaRPr lang="fr-FR" sz="975" b="0" dirty="0">
              <a:solidFill>
                <a:srgbClr val="4EA72E">
                  <a:lumMod val="60000"/>
                  <a:lumOff val="40000"/>
                </a:srgb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975" b="0" i="0" u="none" strike="noStrike" kern="1200" cap="all" spc="0" normalizeH="0" baseline="0" noProof="0" dirty="0">
                <a:ln>
                  <a:noFill/>
                </a:ln>
                <a:solidFill>
                  <a:srgbClr val="4EA72E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06/02/2025</a:t>
            </a:r>
            <a:endParaRPr lang="fr-FR" sz="1500" b="0" dirty="0">
              <a:solidFill>
                <a:schemeClr val="accent6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8BCD97-9F6D-4AAF-B243-ACDF4EC3C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1" y="323569"/>
            <a:ext cx="1890489" cy="1008089"/>
          </a:xfrm>
          <a:prstGeom prst="rect">
            <a:avLst/>
          </a:prstGeom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F4B4D34-3332-4206-9757-BB8A2646C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000" y="229860"/>
            <a:ext cx="1000016" cy="1088371"/>
          </a:xfrm>
          <a:prstGeom prst="rect">
            <a:avLst/>
          </a:prstGeom>
          <a:ln>
            <a:noFill/>
          </a:ln>
        </p:spPr>
      </p:pic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23C5C4C4-B3D8-4A4B-A2A2-51393C9BB76E}"/>
              </a:ext>
            </a:extLst>
          </p:cNvPr>
          <p:cNvSpPr txBox="1">
            <a:spLocks/>
          </p:cNvSpPr>
          <p:nvPr/>
        </p:nvSpPr>
        <p:spPr>
          <a:xfrm>
            <a:off x="8278324" y="4860000"/>
            <a:ext cx="745028" cy="21600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5588F01B-8BA8-4E52-9ECA-78FE89B5F248}" type="slidenum">
              <a:rPr lang="fr-FR" sz="825" smtClean="0">
                <a:solidFill>
                  <a:srgbClr val="7D7D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</a:t>
            </a:fld>
            <a:endParaRPr lang="fr-FR" sz="825">
              <a:solidFill>
                <a:srgbClr val="7D7D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1BE3EA-BC1C-4F4B-BEBE-F790BF497879}"/>
              </a:ext>
            </a:extLst>
          </p:cNvPr>
          <p:cNvSpPr/>
          <p:nvPr/>
        </p:nvSpPr>
        <p:spPr>
          <a:xfrm>
            <a:off x="7963678" y="2309910"/>
            <a:ext cx="62689" cy="1569730"/>
          </a:xfrm>
          <a:prstGeom prst="rect">
            <a:avLst/>
          </a:prstGeom>
          <a:solidFill>
            <a:srgbClr val="8A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013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9B30E16-0A21-4825-A5BC-1B8BCAF83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6118" y="285625"/>
            <a:ext cx="1752437" cy="976837"/>
          </a:xfrm>
          <a:prstGeom prst="rect">
            <a:avLst/>
          </a:prstGeom>
          <a:ln>
            <a:noFill/>
          </a:ln>
        </p:spPr>
      </p:pic>
      <p:pic>
        <p:nvPicPr>
          <p:cNvPr id="5" name="Image 4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55898B98-6CBE-40D9-CC2E-BFB3DD313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391" y="183016"/>
            <a:ext cx="1181532" cy="12654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004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3BA2E1-ECF3-43B0-AD8D-9F261012F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: Route numérotée ou nommée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90C4EC-7917-4A22-B5E5-AC945552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557F19B-66F1-486A-B4EA-C824898B9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6A4BEF-B32D-4713-A389-F142BA95B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0A5BC72-5905-46C6-B1E9-93A28E471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9E67E7-873D-4CCF-800B-10C9FC504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2" t="19796" r="21009" b="55227"/>
          <a:stretch/>
        </p:blipFill>
        <p:spPr>
          <a:xfrm>
            <a:off x="359999" y="1421546"/>
            <a:ext cx="6761950" cy="123713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04911DB-4119-4AD9-AC66-F454A6AAE197}"/>
              </a:ext>
            </a:extLst>
          </p:cNvPr>
          <p:cNvSpPr txBox="1"/>
          <p:nvPr/>
        </p:nvSpPr>
        <p:spPr>
          <a:xfrm>
            <a:off x="359999" y="2636176"/>
            <a:ext cx="8244969" cy="21698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b="1" dirty="0"/>
              <a:t>Les complexes existants : </a:t>
            </a:r>
          </a:p>
          <a:p>
            <a:r>
              <a:rPr lang="fr-FR" sz="1100" dirty="0"/>
              <a:t>1 géométrie assemblée (ensemble de tronçons) pour 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100" b="1" dirty="0"/>
              <a:t>Type de route </a:t>
            </a:r>
            <a:r>
              <a:rPr lang="fr-FR" sz="1100" dirty="0"/>
              <a:t>: 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Autoroute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</a:rPr>
              <a:t> | 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</a:rPr>
              <a:t> | 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Chemin rural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</a:rPr>
              <a:t> | 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Départementale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</a:rPr>
              <a:t> | 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Itinéraire cyclable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</a:rPr>
              <a:t> | 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Liaison maritime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</a:rPr>
              <a:t> | 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Nationale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</a:rPr>
              <a:t> | 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Piste DFCI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</a:rPr>
              <a:t> | 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Route européenne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</a:rPr>
              <a:t> | 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Route intercommunale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</a:rPr>
              <a:t> | 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Route nommée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</a:rPr>
              <a:t> | 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Voie communale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</a:rPr>
              <a:t> | 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Voie verte</a:t>
            </a:r>
            <a:r>
              <a:rPr lang="fr-FR" sz="1100" dirty="0">
                <a:solidFill>
                  <a:srgbClr val="333333"/>
                </a:solidFill>
                <a:latin typeface="marianne" panose="02000000000000000000" pitchFamily="50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100" b="1" dirty="0"/>
              <a:t>Numéro</a:t>
            </a:r>
            <a:r>
              <a:rPr lang="fr-FR" sz="1100" dirty="0"/>
              <a:t> : </a:t>
            </a:r>
            <a:r>
              <a:rPr lang="fr-FR" sz="11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Désigne le classement administratif d’un tronçon routier, le numéro de route européenne ou le numéro.</a:t>
            </a:r>
            <a:endParaRPr lang="fr-FR" sz="11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100" b="1" dirty="0"/>
              <a:t>Toponyme</a:t>
            </a:r>
            <a:r>
              <a:rPr lang="fr-FR" sz="1100" dirty="0"/>
              <a:t> : exemple-&gt; « Route du soleil », « Route Napoléon »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100" b="1" dirty="0"/>
              <a:t>Gestionnaire</a:t>
            </a:r>
            <a:r>
              <a:rPr lang="fr-FR" sz="1100" dirty="0"/>
              <a:t> : </a:t>
            </a:r>
            <a:r>
              <a:rPr lang="fr-FR" sz="11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définit le gestionnaire administratif d’une route (quelques exemples : APRR, SANEF, </a:t>
            </a:r>
            <a:r>
              <a:rPr lang="fr-FR" sz="1100" dirty="0"/>
              <a:t>Ain, Aisne, ATMB, </a:t>
            </a:r>
            <a:r>
              <a:rPr lang="fr-FR" sz="1100" dirty="0" err="1"/>
              <a:t>Genoble</a:t>
            </a:r>
            <a:r>
              <a:rPr lang="fr-FR" sz="1100" dirty="0"/>
              <a:t> Alpes Métropole, DFCI_04, DFCI_06,…</a:t>
            </a:r>
          </a:p>
          <a:p>
            <a:endParaRPr lang="fr-FR" sz="1100" b="0" i="0" dirty="0">
              <a:solidFill>
                <a:srgbClr val="333333"/>
              </a:solidFill>
              <a:effectLst/>
              <a:latin typeface="marianne" panose="02000000000000000000" pitchFamily="50" charset="0"/>
            </a:endParaRPr>
          </a:p>
          <a:p>
            <a:r>
              <a:rPr lang="fr-FR" sz="11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Si la route comporte un numéro de route et un numéro de route européenne, il existe 2 objets complexes </a:t>
            </a:r>
            <a:r>
              <a:rPr lang="fr-FR" sz="11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17"/>
              </a:rPr>
              <a:t>Route numérotée ou nommée</a:t>
            </a:r>
            <a:r>
              <a:rPr lang="fr-FR" sz="11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.</a:t>
            </a:r>
            <a:endParaRPr lang="fr-FR" sz="11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B0C04B2-F55D-48CF-A943-17D0AB9D4587}"/>
              </a:ext>
            </a:extLst>
          </p:cNvPr>
          <p:cNvSpPr txBox="1"/>
          <p:nvPr/>
        </p:nvSpPr>
        <p:spPr>
          <a:xfrm>
            <a:off x="7299832" y="590549"/>
            <a:ext cx="1968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/>
              <a:t>32 </a:t>
            </a:r>
            <a:r>
              <a:rPr lang="fr-FR" sz="1200"/>
              <a:t>attributs dans la BDUni (interne)</a:t>
            </a:r>
          </a:p>
          <a:p>
            <a:r>
              <a:rPr lang="fr-FR" sz="1200" b="1"/>
              <a:t>13</a:t>
            </a:r>
            <a:r>
              <a:rPr lang="fr-FR" sz="1200"/>
              <a:t> attributs diffusés dans la BDTOPO </a:t>
            </a:r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E0F2378E-0DD6-4E41-AB57-4E8CF8BE624F}"/>
              </a:ext>
            </a:extLst>
          </p:cNvPr>
          <p:cNvSpPr/>
          <p:nvPr/>
        </p:nvSpPr>
        <p:spPr>
          <a:xfrm flipH="1">
            <a:off x="209711" y="145152"/>
            <a:ext cx="1269945" cy="39484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2"/>
                </a:solidFill>
              </a:rPr>
              <a:t>RAPPEL</a:t>
            </a:r>
          </a:p>
        </p:txBody>
      </p:sp>
    </p:spTree>
    <p:extLst>
      <p:ext uri="{BB962C8B-B14F-4D97-AF65-F5344CB8AC3E}">
        <p14:creationId xmlns:p14="http://schemas.microsoft.com/office/powerpoint/2010/main" val="2070195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3BA2E1-ECF3-43B0-AD8D-9F261012F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03" y="1588080"/>
            <a:ext cx="6156062" cy="720000"/>
          </a:xfrm>
        </p:spPr>
        <p:txBody>
          <a:bodyPr/>
          <a:lstStyle/>
          <a:p>
            <a:r>
              <a:rPr lang="fr-FR"/>
              <a:t>Point du réseau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90C4EC-7917-4A22-B5E5-AC945552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557F19B-66F1-486A-B4EA-C824898B9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6A4BEF-B32D-4713-A389-F142BA95B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0A5BC72-5905-46C6-B1E9-93A28E471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B67C346-7B07-436E-B9D2-8EB497E9FF59}"/>
              </a:ext>
            </a:extLst>
          </p:cNvPr>
          <p:cNvSpPr txBox="1">
            <a:spLocks/>
          </p:cNvSpPr>
          <p:nvPr/>
        </p:nvSpPr>
        <p:spPr bwMode="gray">
          <a:xfrm>
            <a:off x="4300626" y="1645669"/>
            <a:ext cx="6156062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Equipement de transport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ECE86B9E-1CD3-44BC-A4E2-676B38DE1054}"/>
              </a:ext>
            </a:extLst>
          </p:cNvPr>
          <p:cNvSpPr txBox="1">
            <a:spLocks/>
          </p:cNvSpPr>
          <p:nvPr/>
        </p:nvSpPr>
        <p:spPr bwMode="gray">
          <a:xfrm>
            <a:off x="300168" y="971076"/>
            <a:ext cx="8424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D’autres tables complémentaires (atelier aprèm)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BBFA9D4-D385-421A-A219-8838DBFB2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6" t="23519" r="20672" b="28387"/>
          <a:stretch/>
        </p:blipFill>
        <p:spPr>
          <a:xfrm>
            <a:off x="4300626" y="2192167"/>
            <a:ext cx="4423542" cy="15313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D0920B6-39FB-4BF7-BBB4-B855A6DCE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8" t="52087" r="20925" b="15200"/>
          <a:stretch/>
        </p:blipFill>
        <p:spPr>
          <a:xfrm>
            <a:off x="325248" y="2675118"/>
            <a:ext cx="4022833" cy="97277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07086B2-D0C4-4B7B-B257-090BE10BA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1" t="20575" r="21681" b="64156"/>
          <a:stretch/>
        </p:blipFill>
        <p:spPr>
          <a:xfrm>
            <a:off x="277793" y="2221079"/>
            <a:ext cx="4022833" cy="45404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06D227E-790A-4292-8661-997971AE9036}"/>
              </a:ext>
            </a:extLst>
          </p:cNvPr>
          <p:cNvSpPr txBox="1"/>
          <p:nvPr/>
        </p:nvSpPr>
        <p:spPr>
          <a:xfrm>
            <a:off x="217074" y="3719207"/>
            <a:ext cx="40228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i="0" u="none" strike="noStrike" baseline="0">
                <a:solidFill>
                  <a:srgbClr val="333333"/>
                </a:solidFill>
                <a:latin typeface="Arial-Bold"/>
              </a:rPr>
              <a:t>Nature : Valeurs possibles </a:t>
            </a:r>
            <a:r>
              <a:rPr lang="fr-FR" sz="1800" b="0" i="0" u="none" strike="noStrike" baseline="0">
                <a:solidFill>
                  <a:srgbClr val="333333"/>
                </a:solidFill>
                <a:latin typeface="Arial" panose="020B0604020202020204" pitchFamily="34" charset="0"/>
              </a:rPr>
              <a:t>: </a:t>
            </a:r>
            <a:r>
              <a:rPr lang="fr-FR" sz="1800" b="0" i="0" u="none" strike="noStrike" baseline="0">
                <a:solidFill>
                  <a:srgbClr val="898989"/>
                </a:solidFill>
                <a:latin typeface="Arial" panose="020B0604020202020204" pitchFamily="34" charset="0"/>
              </a:rPr>
              <a:t>Autre point du réseau </a:t>
            </a:r>
            <a:r>
              <a:rPr lang="fr-FR" sz="1800" b="0" i="0" u="none" strike="noStrike" baseline="0">
                <a:solidFill>
                  <a:srgbClr val="333333"/>
                </a:solidFill>
                <a:latin typeface="Arial" panose="020B0604020202020204" pitchFamily="34" charset="0"/>
              </a:rPr>
              <a:t>| </a:t>
            </a:r>
            <a:r>
              <a:rPr lang="fr-FR" sz="1800" b="0" i="0" u="none" strike="noStrike" baseline="0">
                <a:solidFill>
                  <a:srgbClr val="898989"/>
                </a:solidFill>
                <a:latin typeface="Arial" panose="020B0604020202020204" pitchFamily="34" charset="0"/>
              </a:rPr>
              <a:t>Barrière </a:t>
            </a:r>
            <a:r>
              <a:rPr lang="fr-FR" sz="1800" b="0" i="0" u="none" strike="noStrike" baseline="0">
                <a:solidFill>
                  <a:srgbClr val="333333"/>
                </a:solidFill>
                <a:latin typeface="Arial" panose="020B0604020202020204" pitchFamily="34" charset="0"/>
              </a:rPr>
              <a:t>| </a:t>
            </a:r>
            <a:r>
              <a:rPr lang="fr-FR" sz="1800" b="0" i="0" u="none" strike="noStrike" baseline="0">
                <a:solidFill>
                  <a:srgbClr val="898989"/>
                </a:solidFill>
                <a:latin typeface="Arial" panose="020B0604020202020204" pitchFamily="34" charset="0"/>
              </a:rPr>
              <a:t>Obstacle infranchissable </a:t>
            </a:r>
            <a:r>
              <a:rPr lang="fr-FR" sz="1800" b="0" i="0" u="none" strike="noStrike" baseline="0">
                <a:solidFill>
                  <a:srgbClr val="333333"/>
                </a:solidFill>
                <a:latin typeface="Arial" panose="020B0604020202020204" pitchFamily="34" charset="0"/>
              </a:rPr>
              <a:t>| </a:t>
            </a:r>
            <a:r>
              <a:rPr lang="fr-FR" sz="1800" b="0" i="0" u="none" strike="noStrike" baseline="0">
                <a:solidFill>
                  <a:srgbClr val="898989"/>
                </a:solidFill>
                <a:latin typeface="Arial" panose="020B0604020202020204" pitchFamily="34" charset="0"/>
              </a:rPr>
              <a:t>Passage à niveau</a:t>
            </a:r>
            <a:endParaRPr lang="fr-FR"/>
          </a:p>
        </p:txBody>
      </p:sp>
      <p:sp>
        <p:nvSpPr>
          <p:cNvPr id="19" name="Flèche : pentagone 18">
            <a:extLst>
              <a:ext uri="{FF2B5EF4-FFF2-40B4-BE49-F238E27FC236}">
                <a16:creationId xmlns:a16="http://schemas.microsoft.com/office/drawing/2014/main" id="{DED07B1C-5F90-48D6-9C2E-F975EF1CA045}"/>
              </a:ext>
            </a:extLst>
          </p:cNvPr>
          <p:cNvSpPr/>
          <p:nvPr/>
        </p:nvSpPr>
        <p:spPr>
          <a:xfrm flipH="1">
            <a:off x="209711" y="145152"/>
            <a:ext cx="1269945" cy="39484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2"/>
                </a:solidFill>
              </a:rPr>
              <a:t>RAPPEL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CC2F982-3AF3-439F-97E3-797491064C62}"/>
              </a:ext>
            </a:extLst>
          </p:cNvPr>
          <p:cNvSpPr txBox="1"/>
          <p:nvPr/>
        </p:nvSpPr>
        <p:spPr>
          <a:xfrm>
            <a:off x="4422853" y="3797277"/>
            <a:ext cx="45665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b="1" i="0" u="sng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Valeurs possibles</a:t>
            </a:r>
            <a:r>
              <a:rPr lang="fr-FR" sz="9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: </a:t>
            </a:r>
            <a:r>
              <a:rPr lang="fr-FR" sz="9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4"/>
              </a:rPr>
              <a:t>Aérogare</a:t>
            </a:r>
            <a:r>
              <a:rPr lang="fr-FR" sz="9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9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5"/>
              </a:rPr>
              <a:t>Aire de repos ou de service</a:t>
            </a:r>
            <a:r>
              <a:rPr lang="fr-FR" sz="9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9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6"/>
              </a:rPr>
              <a:t>Aire de triage</a:t>
            </a:r>
            <a:r>
              <a:rPr lang="fr-FR" sz="9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9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7"/>
              </a:rPr>
              <a:t>Arrêt voyageurs</a:t>
            </a:r>
            <a:r>
              <a:rPr lang="fr-FR" sz="9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9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8"/>
              </a:rPr>
              <a:t>Autre équipement</a:t>
            </a:r>
            <a:r>
              <a:rPr lang="fr-FR" sz="9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9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9"/>
              </a:rPr>
              <a:t>Carrefour</a:t>
            </a:r>
            <a:r>
              <a:rPr lang="fr-FR" sz="9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9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10"/>
              </a:rPr>
              <a:t>Gare fret uniquement</a:t>
            </a:r>
            <a:r>
              <a:rPr lang="fr-FR" sz="9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9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11"/>
              </a:rPr>
              <a:t>Gare maritime</a:t>
            </a:r>
            <a:r>
              <a:rPr lang="fr-FR" sz="9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9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12"/>
              </a:rPr>
              <a:t>Gare routière</a:t>
            </a:r>
            <a:r>
              <a:rPr lang="fr-FR" sz="9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9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13"/>
              </a:rPr>
              <a:t>Gare téléphérique</a:t>
            </a:r>
            <a:r>
              <a:rPr lang="fr-FR" sz="9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9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14"/>
              </a:rPr>
              <a:t>Gare voyageurs et fret</a:t>
            </a:r>
            <a:r>
              <a:rPr lang="fr-FR" sz="9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9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15"/>
              </a:rPr>
              <a:t>Gare voyageurs uniquement</a:t>
            </a:r>
            <a:r>
              <a:rPr lang="fr-FR" sz="9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9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16"/>
              </a:rPr>
              <a:t>Parking</a:t>
            </a:r>
            <a:r>
              <a:rPr lang="fr-FR" sz="9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9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17"/>
              </a:rPr>
              <a:t>Péage</a:t>
            </a:r>
            <a:r>
              <a:rPr lang="fr-FR" sz="9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9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18"/>
              </a:rPr>
              <a:t>Port</a:t>
            </a:r>
            <a:r>
              <a:rPr lang="fr-FR" sz="9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9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19"/>
              </a:rPr>
              <a:t>Service dédié aux véhicules</a:t>
            </a:r>
            <a:r>
              <a:rPr lang="fr-FR" sz="9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9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20"/>
              </a:rPr>
              <a:t>Service dédié aux vélos</a:t>
            </a:r>
            <a:r>
              <a:rPr lang="fr-FR" sz="9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900" b="0" i="0" u="none" strike="noStrike" dirty="0">
                <a:solidFill>
                  <a:srgbClr val="000000"/>
                </a:solidFill>
                <a:effectLst/>
                <a:latin typeface="marianne" panose="02000000000000000000" pitchFamily="50" charset="0"/>
                <a:hlinkClick r:id="rId21"/>
              </a:rPr>
              <a:t>Station de métro</a:t>
            </a:r>
            <a:r>
              <a:rPr lang="fr-FR" sz="9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9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22"/>
              </a:rPr>
              <a:t>Station de tramway</a:t>
            </a:r>
            <a:r>
              <a:rPr lang="fr-FR" sz="9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9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23"/>
              </a:rPr>
              <a:t>Tour de contrôle aérien</a:t>
            </a:r>
            <a:endParaRPr lang="fr-FR" sz="9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F53F5C8-1ED4-4F59-85A2-399DC3FD82C3}"/>
              </a:ext>
            </a:extLst>
          </p:cNvPr>
          <p:cNvSpPr txBox="1"/>
          <p:nvPr/>
        </p:nvSpPr>
        <p:spPr>
          <a:xfrm rot="20397724">
            <a:off x="5292014" y="2404490"/>
            <a:ext cx="2151530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FAIBLE INTERET POUR LE GT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764B136-1B2E-4EC2-BC87-BBC4B5F81126}"/>
              </a:ext>
            </a:extLst>
          </p:cNvPr>
          <p:cNvSpPr txBox="1"/>
          <p:nvPr/>
        </p:nvSpPr>
        <p:spPr>
          <a:xfrm rot="20397724">
            <a:off x="900383" y="2361076"/>
            <a:ext cx="2151530" cy="95410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2"/>
                </a:solidFill>
              </a:rPr>
              <a:t>RECOUVREMENT POSSIBLE AVEC TABLE EQUIPEMENT DESSERTE (à étudier)</a:t>
            </a:r>
          </a:p>
        </p:txBody>
      </p:sp>
    </p:spTree>
    <p:extLst>
      <p:ext uri="{BB962C8B-B14F-4D97-AF65-F5344CB8AC3E}">
        <p14:creationId xmlns:p14="http://schemas.microsoft.com/office/powerpoint/2010/main" val="4182866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EFE395B-DB4E-4519-807C-CB8B92945B67}"/>
              </a:ext>
            </a:extLst>
          </p:cNvPr>
          <p:cNvSpPr txBox="1"/>
          <p:nvPr/>
        </p:nvSpPr>
        <p:spPr>
          <a:xfrm>
            <a:off x="307033" y="1431041"/>
            <a:ext cx="6301585" cy="746358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8"/>
            <a:r>
              <a:rPr lang="fr-FR" sz="4400" b="1" dirty="0">
                <a:solidFill>
                  <a:srgbClr val="554538"/>
                </a:solidFill>
                <a:latin typeface="Calibri"/>
                <a:ea typeface="Calibri"/>
                <a:cs typeface="Calibri"/>
              </a:rPr>
              <a:t>2. Ateliers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EF5CDFBA-28C7-4803-A3C1-549F88EA3EF8}"/>
              </a:ext>
            </a:extLst>
          </p:cNvPr>
          <p:cNvSpPr txBox="1">
            <a:spLocks/>
          </p:cNvSpPr>
          <p:nvPr/>
        </p:nvSpPr>
        <p:spPr>
          <a:xfrm>
            <a:off x="8278324" y="4860000"/>
            <a:ext cx="745028" cy="21600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5588F01B-8BA8-4E52-9ECA-78FE89B5F248}" type="slidenum">
              <a:rPr lang="fr-FR" sz="825" smtClean="0">
                <a:solidFill>
                  <a:srgbClr val="7D7D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12</a:t>
            </a:fld>
            <a:endParaRPr lang="fr-FR" sz="825">
              <a:solidFill>
                <a:srgbClr val="7D7D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EF9BD45-FFD1-40A7-8767-C5D2B2AD7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233" y="1831830"/>
            <a:ext cx="2031073" cy="2031073"/>
          </a:xfrm>
          <a:prstGeom prst="rect">
            <a:avLst/>
          </a:prstGeom>
          <a:ln>
            <a:noFill/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6FA1ABA-080B-43C5-BDDA-CBDD8337AF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254" y="3119806"/>
            <a:ext cx="965807" cy="965807"/>
          </a:xfrm>
          <a:prstGeom prst="rect">
            <a:avLst/>
          </a:prstGeom>
          <a:ln>
            <a:noFill/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2CD6693-DCCC-45F2-B5C8-6BD8F5C1DE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80731" y="2897098"/>
            <a:ext cx="965806" cy="965806"/>
          </a:xfrm>
          <a:prstGeom prst="rect">
            <a:avLst/>
          </a:prstGeom>
          <a:ln>
            <a:noFill/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323C8FF-CEBE-4CA1-8574-6615CE2700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988" y="2613772"/>
            <a:ext cx="235498" cy="235498"/>
          </a:xfrm>
          <a:prstGeom prst="rect">
            <a:avLst/>
          </a:prstGeom>
          <a:ln>
            <a:noFill/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8074C31-4503-4B00-BE1B-3B30B390F3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693" y="2731520"/>
            <a:ext cx="585413" cy="5854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9541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659A0-8D28-73CE-FC3C-07C1F2AF2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14F72FE8-E10B-22F2-AA3C-AD08485CE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Atelier 1 : </a:t>
            </a:r>
            <a:br>
              <a:rPr lang="fr-FR" dirty="0"/>
            </a:br>
            <a:r>
              <a:rPr lang="fr-FR" sz="2800" dirty="0"/>
              <a:t>linéaires tronçons</a:t>
            </a:r>
            <a:r>
              <a:rPr lang="fr-FR" dirty="0"/>
              <a:t> </a:t>
            </a:r>
            <a:br>
              <a:rPr lang="fr-FR" dirty="0"/>
            </a:b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D80718-F366-32AC-B8EB-FE0808473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008525-092B-97F0-719E-F2B4ACA7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C48205-CEA1-74EA-3B52-D14C79F5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649CAF71-85BB-E46B-C9EF-3972E4D631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00" y="1804054"/>
            <a:ext cx="8424000" cy="2531473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fr-FR" sz="1600" dirty="0"/>
              <a:t>Confirmer les attributs déjà présents dans la BD TOPO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600" dirty="0"/>
              <a:t>Discuter du rapprochement des attributs voies DFCI et Dessertes très proches de la BD TOPO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600" dirty="0"/>
              <a:t>Comprendre le besoin des attributs liées aux restrictions de circulation 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600" dirty="0"/>
              <a:t>Discuter des autres attributs métier 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600"/>
              <a:t>Confirmer les attributs issus des données Transports exceptionnels</a:t>
            </a:r>
          </a:p>
          <a:p>
            <a:endParaRPr lang="fr-FR" sz="1200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7597A0E-2ED7-2645-0522-C6644F7F5D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211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327856-9D19-42FC-B302-147DEBEE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68900-EE89-4C19-A528-550BE765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36020-CB3B-4053-B084-023C9F7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52C7895-C834-4502-807F-8630844B6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13" name="Tableau 13">
            <a:extLst>
              <a:ext uri="{FF2B5EF4-FFF2-40B4-BE49-F238E27FC236}">
                <a16:creationId xmlns:a16="http://schemas.microsoft.com/office/drawing/2014/main" id="{CF16FA48-5959-4C11-A545-CBB03CE97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282043"/>
              </p:ext>
            </p:extLst>
          </p:nvPr>
        </p:nvGraphicFramePr>
        <p:xfrm>
          <a:off x="764772" y="1083770"/>
          <a:ext cx="8187893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699">
                  <a:extLst>
                    <a:ext uri="{9D8B030D-6E8A-4147-A177-3AD203B41FA5}">
                      <a16:colId xmlns:a16="http://schemas.microsoft.com/office/drawing/2014/main" val="2680880044"/>
                    </a:ext>
                  </a:extLst>
                </a:gridCol>
                <a:gridCol w="1169699">
                  <a:extLst>
                    <a:ext uri="{9D8B030D-6E8A-4147-A177-3AD203B41FA5}">
                      <a16:colId xmlns:a16="http://schemas.microsoft.com/office/drawing/2014/main" val="415272697"/>
                    </a:ext>
                  </a:extLst>
                </a:gridCol>
                <a:gridCol w="1169699">
                  <a:extLst>
                    <a:ext uri="{9D8B030D-6E8A-4147-A177-3AD203B41FA5}">
                      <a16:colId xmlns:a16="http://schemas.microsoft.com/office/drawing/2014/main" val="826045019"/>
                    </a:ext>
                  </a:extLst>
                </a:gridCol>
                <a:gridCol w="1169699">
                  <a:extLst>
                    <a:ext uri="{9D8B030D-6E8A-4147-A177-3AD203B41FA5}">
                      <a16:colId xmlns:a16="http://schemas.microsoft.com/office/drawing/2014/main" val="920183972"/>
                    </a:ext>
                  </a:extLst>
                </a:gridCol>
                <a:gridCol w="1169699">
                  <a:extLst>
                    <a:ext uri="{9D8B030D-6E8A-4147-A177-3AD203B41FA5}">
                      <a16:colId xmlns:a16="http://schemas.microsoft.com/office/drawing/2014/main" val="232712005"/>
                    </a:ext>
                  </a:extLst>
                </a:gridCol>
                <a:gridCol w="1169699">
                  <a:extLst>
                    <a:ext uri="{9D8B030D-6E8A-4147-A177-3AD203B41FA5}">
                      <a16:colId xmlns:a16="http://schemas.microsoft.com/office/drawing/2014/main" val="3800119650"/>
                    </a:ext>
                  </a:extLst>
                </a:gridCol>
                <a:gridCol w="1169699">
                  <a:extLst>
                    <a:ext uri="{9D8B030D-6E8A-4147-A177-3AD203B41FA5}">
                      <a16:colId xmlns:a16="http://schemas.microsoft.com/office/drawing/2014/main" val="3912408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Cas 1 </a:t>
                      </a:r>
                    </a:p>
                    <a:p>
                      <a:r>
                        <a:rPr lang="fr-FR" sz="1200"/>
                        <a:t>Confirmer modèle BDTOPO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Cas 2 </a:t>
                      </a:r>
                    </a:p>
                    <a:p>
                      <a:r>
                        <a:rPr lang="fr-FR" sz="1200"/>
                        <a:t>Confirmer modif mineure</a:t>
                      </a:r>
                    </a:p>
                    <a:p>
                      <a:r>
                        <a:rPr lang="fr-FR" sz="1200"/>
                        <a:t>BDTOPO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i="1" dirty="0"/>
                        <a:t>Cas 3 :</a:t>
                      </a:r>
                    </a:p>
                    <a:p>
                      <a:r>
                        <a:rPr lang="fr-FR" sz="1200" i="0" dirty="0"/>
                        <a:t>Questionner besoins « restrictions 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Cas 4 :</a:t>
                      </a:r>
                    </a:p>
                    <a:p>
                      <a:r>
                        <a:rPr lang="fr-FR" sz="1200"/>
                        <a:t>Attribut métier forestier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Cas 5 :</a:t>
                      </a:r>
                    </a:p>
                    <a:p>
                      <a:r>
                        <a:rPr lang="fr-FR" sz="1200"/>
                        <a:t>Attribut métier DFCI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Cas 6 : </a:t>
                      </a:r>
                    </a:p>
                    <a:p>
                      <a:r>
                        <a:rPr lang="fr-FR" sz="1200" dirty="0"/>
                        <a:t>BDTE confirmer modif mineure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88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/>
                        <a:t>BDTOPO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40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/>
                        <a:t>Standard bois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=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Spécifs &lt;=&gt;</a:t>
                      </a:r>
                    </a:p>
                  </a:txBody>
                  <a:tcP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Spécifs ≠ ?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60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modèle</a:t>
                      </a:r>
                    </a:p>
                    <a:p>
                      <a:r>
                        <a:rPr lang="fr-FR" sz="1200" dirty="0"/>
                        <a:t>DFCI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=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Spécifs &lt;=&gt;</a:t>
                      </a:r>
                    </a:p>
                  </a:txBody>
                  <a:tcP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Spécifs ≠ ?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>
                        <a:highlight>
                          <a:srgbClr val="99FF99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=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58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modèle</a:t>
                      </a:r>
                    </a:p>
                    <a:p>
                      <a:r>
                        <a:rPr lang="fr-FR" sz="1200" dirty="0"/>
                        <a:t>BDTE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Spécifs ≠ ?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=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513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195983"/>
                  </a:ext>
                </a:extLst>
              </a:tr>
            </a:tbl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73CA4A5D-546D-475E-BBB2-73037C889A31}"/>
              </a:ext>
            </a:extLst>
          </p:cNvPr>
          <p:cNvSpPr txBox="1"/>
          <p:nvPr/>
        </p:nvSpPr>
        <p:spPr>
          <a:xfrm>
            <a:off x="542441" y="4202890"/>
            <a:ext cx="53701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Si couleur = info existe </a:t>
            </a:r>
          </a:p>
          <a:p>
            <a:r>
              <a:rPr lang="fr-FR" sz="1100" dirty="0"/>
              <a:t>Selon la couleur = effort à fournir (vert : faible | rouge &gt; fort) </a:t>
            </a:r>
          </a:p>
        </p:txBody>
      </p:sp>
    </p:spTree>
    <p:extLst>
      <p:ext uri="{BB962C8B-B14F-4D97-AF65-F5344CB8AC3E}">
        <p14:creationId xmlns:p14="http://schemas.microsoft.com/office/powerpoint/2010/main" val="629112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610655E-B77F-4F32-B6F8-28D3566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36081"/>
            <a:ext cx="8424000" cy="72000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327856-9D19-42FC-B302-147DEBEE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68900-EE89-4C19-A528-550BE765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36020-CB3B-4053-B084-023C9F7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52C7895-C834-4502-807F-8630844B6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44607" y="180000"/>
            <a:ext cx="5929201" cy="360000"/>
          </a:xfrm>
        </p:spPr>
        <p:txBody>
          <a:bodyPr/>
          <a:lstStyle/>
          <a:p>
            <a:pPr marL="0" indent="0">
              <a:buNone/>
            </a:pPr>
            <a:r>
              <a:rPr lang="fr-FR" sz="2600"/>
              <a:t>Partie 1 : Confirmer les attributs BDTOPO</a:t>
            </a:r>
            <a:br>
              <a:rPr lang="fr-FR" sz="2600" dirty="0"/>
            </a:br>
            <a:endParaRPr lang="fr-FR" sz="2600" b="0"/>
          </a:p>
          <a:p>
            <a:pPr marL="107950" indent="-107950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E641110-1A17-4AE5-9865-1E3F6048B42A}"/>
              </a:ext>
            </a:extLst>
          </p:cNvPr>
          <p:cNvSpPr txBox="1"/>
          <p:nvPr/>
        </p:nvSpPr>
        <p:spPr>
          <a:xfrm>
            <a:off x="360000" y="1432616"/>
            <a:ext cx="414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/>
              <a:t>7 attributs à étudier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A09426-CAE9-4C4A-BF8B-97FEA72A783C}"/>
              </a:ext>
            </a:extLst>
          </p:cNvPr>
          <p:cNvSpPr txBox="1"/>
          <p:nvPr/>
        </p:nvSpPr>
        <p:spPr>
          <a:xfrm>
            <a:off x="359999" y="1801948"/>
            <a:ext cx="6570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Géométrie			(GEOMETRIE)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Cleabs			(ID_BDUNI)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Numéro			(NUMERO)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Sens de circulation		(SENS)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Position par rapport au sol	(POS_SOL)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Importance			(IMPORTANCE)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Date de modification 		(DATE_MAJ)</a:t>
            </a:r>
          </a:p>
        </p:txBody>
      </p:sp>
    </p:spTree>
    <p:extLst>
      <p:ext uri="{BB962C8B-B14F-4D97-AF65-F5344CB8AC3E}">
        <p14:creationId xmlns:p14="http://schemas.microsoft.com/office/powerpoint/2010/main" val="3067654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610655E-B77F-4F32-B6F8-28D3566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524" y="98198"/>
            <a:ext cx="6398319" cy="360000"/>
          </a:xfrm>
        </p:spPr>
        <p:txBody>
          <a:bodyPr/>
          <a:lstStyle/>
          <a:p>
            <a:r>
              <a:rPr lang="fr-FR" sz="1600" dirty="0"/>
              <a:t>Partie 1 : Confirmer les attributs BDTOPO </a:t>
            </a:r>
            <a:br>
              <a:rPr lang="fr-FR" sz="1600" dirty="0"/>
            </a:br>
            <a:endParaRPr lang="fr-FR" sz="16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327856-9D19-42FC-B302-147DEBEE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68900-EE89-4C19-A528-550BE765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36020-CB3B-4053-B084-023C9F7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16</a:t>
            </a:fld>
            <a:endParaRPr lang="fr-FR"/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ADDAC461-8A52-44E9-8630-A3E743438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695874"/>
              </p:ext>
            </p:extLst>
          </p:nvPr>
        </p:nvGraphicFramePr>
        <p:xfrm>
          <a:off x="237720" y="466642"/>
          <a:ext cx="8668559" cy="4578660"/>
        </p:xfrm>
        <a:graphic>
          <a:graphicData uri="http://schemas.openxmlformats.org/drawingml/2006/table">
            <a:tbl>
              <a:tblPr/>
              <a:tblGrid>
                <a:gridCol w="980916">
                  <a:extLst>
                    <a:ext uri="{9D8B030D-6E8A-4147-A177-3AD203B41FA5}">
                      <a16:colId xmlns:a16="http://schemas.microsoft.com/office/drawing/2014/main" val="1274648118"/>
                    </a:ext>
                  </a:extLst>
                </a:gridCol>
                <a:gridCol w="980916">
                  <a:extLst>
                    <a:ext uri="{9D8B030D-6E8A-4147-A177-3AD203B41FA5}">
                      <a16:colId xmlns:a16="http://schemas.microsoft.com/office/drawing/2014/main" val="3130855368"/>
                    </a:ext>
                  </a:extLst>
                </a:gridCol>
                <a:gridCol w="695764">
                  <a:extLst>
                    <a:ext uri="{9D8B030D-6E8A-4147-A177-3AD203B41FA5}">
                      <a16:colId xmlns:a16="http://schemas.microsoft.com/office/drawing/2014/main" val="1119521111"/>
                    </a:ext>
                  </a:extLst>
                </a:gridCol>
                <a:gridCol w="1459970">
                  <a:extLst>
                    <a:ext uri="{9D8B030D-6E8A-4147-A177-3AD203B41FA5}">
                      <a16:colId xmlns:a16="http://schemas.microsoft.com/office/drawing/2014/main" val="2739007345"/>
                    </a:ext>
                  </a:extLst>
                </a:gridCol>
                <a:gridCol w="980916">
                  <a:extLst>
                    <a:ext uri="{9D8B030D-6E8A-4147-A177-3AD203B41FA5}">
                      <a16:colId xmlns:a16="http://schemas.microsoft.com/office/drawing/2014/main" val="2703857532"/>
                    </a:ext>
                  </a:extLst>
                </a:gridCol>
                <a:gridCol w="693969">
                  <a:extLst>
                    <a:ext uri="{9D8B030D-6E8A-4147-A177-3AD203B41FA5}">
                      <a16:colId xmlns:a16="http://schemas.microsoft.com/office/drawing/2014/main" val="32464699"/>
                    </a:ext>
                  </a:extLst>
                </a:gridCol>
                <a:gridCol w="945396">
                  <a:extLst>
                    <a:ext uri="{9D8B030D-6E8A-4147-A177-3AD203B41FA5}">
                      <a16:colId xmlns:a16="http://schemas.microsoft.com/office/drawing/2014/main" val="3906472918"/>
                    </a:ext>
                  </a:extLst>
                </a:gridCol>
                <a:gridCol w="1930712">
                  <a:extLst>
                    <a:ext uri="{9D8B030D-6E8A-4147-A177-3AD203B41FA5}">
                      <a16:colId xmlns:a16="http://schemas.microsoft.com/office/drawing/2014/main" val="3295018803"/>
                    </a:ext>
                  </a:extLst>
                </a:gridCol>
              </a:tblGrid>
              <a:tr h="270923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 en français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 SHP standard bois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 de valeur std bois + DFCI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 std bois  + DFCI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Exemples de valeurs possibles std bois + DFCI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 std bois + DFCI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BDTopo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question GT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033681"/>
                  </a:ext>
                </a:extLst>
              </a:tr>
              <a:tr h="1369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Géométrie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385724"/>
                          </a:solidFill>
                          <a:effectLst/>
                          <a:latin typeface="Calibri" panose="020F0502020204030204" pitchFamily="34" charset="0"/>
                        </a:rPr>
                        <a:t>Géométrie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RAS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014908"/>
                  </a:ext>
                </a:extLst>
              </a:tr>
              <a:tr h="25344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cleabs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ID_BDUNI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Identifiant unique du tronçon BDUni/BDTopo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TRONROUT0000002008897356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 (calculé)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SQL/GPKG : cleabs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SHP : ID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la cleabs BDTOPO fera office d’identifiant.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115456"/>
                  </a:ext>
                </a:extLst>
              </a:tr>
              <a:tr h="506888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Numéro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NUMERO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Texte libre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Numéro de la route où se situe le tronçon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D44 ou Inconnu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SQL/GPKG : cpx_numero</a:t>
                      </a:r>
                      <a:b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SHP : NUMERO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Seulement les numéros administratifs ? Pas les noms métier desserte ?</a:t>
                      </a:r>
                      <a:b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dans la BDTopo : valeur vide et non "Inconnu".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081191"/>
                  </a:ext>
                </a:extLst>
              </a:tr>
              <a:tr h="316805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 de circulation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Liste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 de circulation sur le tronçon (par rapport au sens de numérisation)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Double sens / Sens direct / Sens inverse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SQL/GPKG : sens_de_circulation</a:t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SHP : SENS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même définition que </a:t>
                      </a:r>
                      <a:r>
                        <a:rPr lang="fr-F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BDTopo</a:t>
                      </a: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(code de la route pour VL) ?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119802"/>
                  </a:ext>
                </a:extLst>
              </a:tr>
              <a:tr h="38016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Position par rapport au sol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POS_SOL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Liste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Position au sol du tronçon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si au sol / 1 ou plus si pont / -1 ou inférieur si passage sous autre voie (tunnel)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SQL/GPKG : position_par_rapport_au_sol</a:t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SHP : POS_SOL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271672"/>
                  </a:ext>
                </a:extLst>
              </a:tr>
              <a:tr h="110117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Importance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IMPORTANCE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Liste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Classe d’importance de la voie en </a:t>
                      </a:r>
                      <a:r>
                        <a:rPr lang="fr-FR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fontion</a:t>
                      </a:r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du trafic routier :</a:t>
                      </a:r>
                      <a:b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 liaisons entre métropoles</a:t>
                      </a:r>
                      <a:b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2- liaisons prioritaires à fort </a:t>
                      </a:r>
                      <a:r>
                        <a:rPr lang="fr-FR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traffic</a:t>
                      </a:r>
                      <a:b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 liaisons entre chefs-lieux de cantons, villes importantes</a:t>
                      </a:r>
                      <a:b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4- liaisons en zone rurale et circulation dans les communes</a:t>
                      </a:r>
                      <a:b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5- voies à l'intérieur d'une commune et autres voies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Valeur de 1 (routes principales) à 5 (tronçons les moins importants pour la circulation)</a:t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par défaut en forêt (voir 4 si reseau structurant)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SQL/GPKG : importance</a:t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SHP : IMPORTANCE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priori à remplir uniquement par l'IGN.</a:t>
                      </a:r>
                      <a:b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à 6 (et non 5).</a:t>
                      </a:r>
                      <a:b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Besoin métier ou carto sur cet attribut ?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028828"/>
                  </a:ext>
                </a:extLst>
              </a:tr>
              <a:tr h="25344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de modification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DATE_MAJ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de la dernière mise à jour de la donnée du tronçon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24/11/2018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 (calculé)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SQL/GPKG : </a:t>
                      </a:r>
                      <a:r>
                        <a:rPr lang="fr-F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gcms_date_modification</a:t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SHP : DATE_MAJ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785" marR="1785" marT="17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840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228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610655E-B77F-4F32-B6F8-28D3566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725" y="110006"/>
            <a:ext cx="6215692" cy="720000"/>
          </a:xfrm>
        </p:spPr>
        <p:txBody>
          <a:bodyPr/>
          <a:lstStyle/>
          <a:p>
            <a:r>
              <a:rPr lang="fr-FR" sz="2400" dirty="0"/>
              <a:t>Partie 2 : Discuter du rapprochement des attributs très proches de la BDTOPO </a:t>
            </a: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327856-9D19-42FC-B302-147DEBEE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68900-EE89-4C19-A528-550BE765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36020-CB3B-4053-B084-023C9F7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E641110-1A17-4AE5-9865-1E3F6048B42A}"/>
              </a:ext>
            </a:extLst>
          </p:cNvPr>
          <p:cNvSpPr txBox="1"/>
          <p:nvPr/>
        </p:nvSpPr>
        <p:spPr>
          <a:xfrm>
            <a:off x="360000" y="1385236"/>
            <a:ext cx="414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/>
              <a:t>8 attributs à étudier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A09426-CAE9-4C4A-BF8B-97FEA72A783C}"/>
              </a:ext>
            </a:extLst>
          </p:cNvPr>
          <p:cNvSpPr txBox="1"/>
          <p:nvPr/>
        </p:nvSpPr>
        <p:spPr>
          <a:xfrm>
            <a:off x="321760" y="1871660"/>
            <a:ext cx="8822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Code </a:t>
            </a:r>
            <a:r>
              <a:rPr lang="fr-FR" dirty="0" err="1"/>
              <a:t>insee</a:t>
            </a:r>
            <a:r>
              <a:rPr lang="fr-FR" dirty="0"/>
              <a:t> du département	(DEPT)	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Longueur du tronçon		(LONGUEUR)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Code </a:t>
            </a:r>
            <a:r>
              <a:rPr lang="fr-FR" dirty="0" err="1"/>
              <a:t>insee</a:t>
            </a:r>
            <a:r>
              <a:rPr lang="fr-FR" dirty="0"/>
              <a:t> de la commune 	(INSEE_COM)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Gestionnaire			(GESTION)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Largeur de la chaussée	(LARGEUR)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Nom de la voie		(NOM_VOIE)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Méthode d’acquisition 	(SOURCE)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Sources			(CONTRIBUTEUR)</a:t>
            </a:r>
          </a:p>
        </p:txBody>
      </p:sp>
    </p:spTree>
    <p:extLst>
      <p:ext uri="{BB962C8B-B14F-4D97-AF65-F5344CB8AC3E}">
        <p14:creationId xmlns:p14="http://schemas.microsoft.com/office/powerpoint/2010/main" val="3716556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610655E-B77F-4F32-B6F8-28D3566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98198"/>
            <a:ext cx="6331644" cy="360000"/>
          </a:xfrm>
        </p:spPr>
        <p:txBody>
          <a:bodyPr/>
          <a:lstStyle/>
          <a:p>
            <a:r>
              <a:rPr lang="fr-FR" sz="1600" dirty="0"/>
              <a:t>Partie 2  : Discuter du rapprochement des attributs très proches de la BDTOPO </a:t>
            </a:r>
            <a:br>
              <a:rPr lang="fr-FR" sz="1800" dirty="0"/>
            </a:br>
            <a:endParaRPr lang="fr-FR" sz="18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327856-9D19-42FC-B302-147DEBEE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68900-EE89-4C19-A528-550BE765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36020-CB3B-4053-B084-023C9F7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18</a:t>
            </a:fld>
            <a:endParaRPr lang="fr-FR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FE205E5-DEBE-4B87-B94B-639155A99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032783"/>
              </p:ext>
            </p:extLst>
          </p:nvPr>
        </p:nvGraphicFramePr>
        <p:xfrm>
          <a:off x="149839" y="699247"/>
          <a:ext cx="8844321" cy="3847725"/>
        </p:xfrm>
        <a:graphic>
          <a:graphicData uri="http://schemas.openxmlformats.org/drawingml/2006/table">
            <a:tbl>
              <a:tblPr/>
              <a:tblGrid>
                <a:gridCol w="747898">
                  <a:extLst>
                    <a:ext uri="{9D8B030D-6E8A-4147-A177-3AD203B41FA5}">
                      <a16:colId xmlns:a16="http://schemas.microsoft.com/office/drawing/2014/main" val="1804498574"/>
                    </a:ext>
                  </a:extLst>
                </a:gridCol>
                <a:gridCol w="747898">
                  <a:extLst>
                    <a:ext uri="{9D8B030D-6E8A-4147-A177-3AD203B41FA5}">
                      <a16:colId xmlns:a16="http://schemas.microsoft.com/office/drawing/2014/main" val="3541436428"/>
                    </a:ext>
                  </a:extLst>
                </a:gridCol>
                <a:gridCol w="747898">
                  <a:extLst>
                    <a:ext uri="{9D8B030D-6E8A-4147-A177-3AD203B41FA5}">
                      <a16:colId xmlns:a16="http://schemas.microsoft.com/office/drawing/2014/main" val="1290334956"/>
                    </a:ext>
                  </a:extLst>
                </a:gridCol>
                <a:gridCol w="747898">
                  <a:extLst>
                    <a:ext uri="{9D8B030D-6E8A-4147-A177-3AD203B41FA5}">
                      <a16:colId xmlns:a16="http://schemas.microsoft.com/office/drawing/2014/main" val="1659728214"/>
                    </a:ext>
                  </a:extLst>
                </a:gridCol>
                <a:gridCol w="747898">
                  <a:extLst>
                    <a:ext uri="{9D8B030D-6E8A-4147-A177-3AD203B41FA5}">
                      <a16:colId xmlns:a16="http://schemas.microsoft.com/office/drawing/2014/main" val="281015314"/>
                    </a:ext>
                  </a:extLst>
                </a:gridCol>
                <a:gridCol w="642330">
                  <a:extLst>
                    <a:ext uri="{9D8B030D-6E8A-4147-A177-3AD203B41FA5}">
                      <a16:colId xmlns:a16="http://schemas.microsoft.com/office/drawing/2014/main" val="222514909"/>
                    </a:ext>
                  </a:extLst>
                </a:gridCol>
                <a:gridCol w="862160">
                  <a:extLst>
                    <a:ext uri="{9D8B030D-6E8A-4147-A177-3AD203B41FA5}">
                      <a16:colId xmlns:a16="http://schemas.microsoft.com/office/drawing/2014/main" val="4252950682"/>
                    </a:ext>
                  </a:extLst>
                </a:gridCol>
                <a:gridCol w="3600341">
                  <a:extLst>
                    <a:ext uri="{9D8B030D-6E8A-4147-A177-3AD203B41FA5}">
                      <a16:colId xmlns:a16="http://schemas.microsoft.com/office/drawing/2014/main" val="3134696069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 en français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 SHP standard bois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 de valeur std bois + DFCI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 std bois  + DFCI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Exemples de valeurs possibles std bois + DFCI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 std bois + DFCI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BDTopo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question GT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092536"/>
                  </a:ext>
                </a:extLst>
              </a:tr>
              <a:tr h="260039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Insee du département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Numéro du département où se situe le tronçon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peut être calculé à partir du code insee commune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question : à supprimer ? le code insee de la commune ne suffit pas ? Ce code peut-il être différent du département dans lequel il se situe ?</a:t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Remarque : code_insee commune pas exhaustif en limite de commune.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7247160"/>
                  </a:ext>
                </a:extLst>
              </a:tr>
              <a:tr h="117398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Longueur du tronçon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LONGUEUR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Calculée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Longueur du tronçon en m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Valeur calculée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quel besoin ? Peut être calculé à partir de la géométrie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801235"/>
                  </a:ext>
                </a:extLst>
              </a:tr>
              <a:tr h="464098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Insee de la commune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INSEE_COM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 INSEE de la commune où se situe le tronçon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19227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SQL/GPKG : insee_commune_droite, insee_commune_gauche</a:t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SHP : INSEECOM_D, INSEECOM_G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Besoin autre que le code </a:t>
                      </a:r>
                      <a:r>
                        <a:rPr lang="fr-F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insee</a:t>
                      </a: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la </a:t>
                      </a:r>
                      <a:r>
                        <a:rPr lang="fr-F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BDTopo</a:t>
                      </a: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? Besoin de distinguer gauche et droite (sinon, on prend toujours le 'droite') ?</a:t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saisie IGN : calcul actuel automatique dans la BDUni : </a:t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si </a:t>
                      </a:r>
                      <a:r>
                        <a:rPr lang="fr-F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id_ban_g</a:t>
                      </a: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/d existant alors on récupère le </a:t>
                      </a:r>
                      <a:r>
                        <a:rPr lang="fr-F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code_insee</a:t>
                      </a: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la voie BAN</a:t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sinon, si pas d'</a:t>
                      </a:r>
                      <a:r>
                        <a:rPr lang="fr-F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id_voie_ban_g</a:t>
                      </a: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/d, on récupère le </a:t>
                      </a:r>
                      <a:r>
                        <a:rPr lang="fr-F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code_insee</a:t>
                      </a: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la commune qui l'intersecte entièrement.</a:t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-&gt; si à cheval sur au moins 2 communes, pas rempli et c'est le seul cas où on peut prévoir une saisie.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53086"/>
                  </a:ext>
                </a:extLst>
              </a:tr>
              <a:tr h="637448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Gestionnaire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GESTION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Gestionnaire du tronçon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Conseil départemental / Etat / Région / Intercommunalité / Commune / ONF / Gestionnaire privé / Autre / Inconnu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SQL/GPKG : cpx_gestionnaire</a:t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SHP : gestion</a:t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Liste de valeurs différente</a:t>
                      </a:r>
                      <a:br>
                        <a:rPr lang="fr-FR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ou SQL/GPKG : cpx_classement_administratif</a:t>
                      </a:r>
                      <a:br>
                        <a:rPr lang="fr-FR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SHP : CL_ADMIN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 de gestionnaire ou type de route</a:t>
                      </a:r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(dans Route numérotée ou nommée)/classement administratif ?</a:t>
                      </a:r>
                      <a:b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classement administratif = Autoroute | Nationale |Route intercommunale | Départementale | voie communale | chemin rural.</a:t>
                      </a:r>
                      <a:b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attribut existant en </a:t>
                      </a:r>
                      <a:r>
                        <a:rPr lang="fr-F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BDTopo</a:t>
                      </a:r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Cependant, il contient le nom du gestionnaire et non le type de gestionnaire. </a:t>
                      </a:r>
                      <a:b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Besoin d'un type de gestionnaire ou possibilité de reprendre le modèle BDTOPO ?</a:t>
                      </a:r>
                      <a:b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Question gestionnaire privé (et attribut BDTOPO privé ?)</a:t>
                      </a:r>
                      <a:b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Pour DFCI : gestionnaire = </a:t>
                      </a:r>
                      <a:r>
                        <a:rPr lang="fr-F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DFCI_dept</a:t>
                      </a:r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si inconnu (ex : DFCI_11)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884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421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610655E-B77F-4F32-B6F8-28D3566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98198"/>
            <a:ext cx="6179244" cy="360000"/>
          </a:xfrm>
        </p:spPr>
        <p:txBody>
          <a:bodyPr/>
          <a:lstStyle/>
          <a:p>
            <a:r>
              <a:rPr lang="fr-FR" sz="1800" dirty="0"/>
              <a:t>Partie 2  : Discuter du rapprochement des attributs très proches de la BDTOPO </a:t>
            </a:r>
            <a:br>
              <a:rPr lang="fr-FR" sz="1800" dirty="0"/>
            </a:br>
            <a:endParaRPr lang="fr-FR" sz="18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327856-9D19-42FC-B302-147DEBEE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68900-EE89-4C19-A528-550BE765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36020-CB3B-4053-B084-023C9F7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19</a:t>
            </a:fld>
            <a:endParaRPr lang="fr-FR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FE205E5-DEBE-4B87-B94B-639155A99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324604"/>
              </p:ext>
            </p:extLst>
          </p:nvPr>
        </p:nvGraphicFramePr>
        <p:xfrm>
          <a:off x="149839" y="699247"/>
          <a:ext cx="8844321" cy="3824865"/>
        </p:xfrm>
        <a:graphic>
          <a:graphicData uri="http://schemas.openxmlformats.org/drawingml/2006/table">
            <a:tbl>
              <a:tblPr/>
              <a:tblGrid>
                <a:gridCol w="747898">
                  <a:extLst>
                    <a:ext uri="{9D8B030D-6E8A-4147-A177-3AD203B41FA5}">
                      <a16:colId xmlns:a16="http://schemas.microsoft.com/office/drawing/2014/main" val="1804498574"/>
                    </a:ext>
                  </a:extLst>
                </a:gridCol>
                <a:gridCol w="747898">
                  <a:extLst>
                    <a:ext uri="{9D8B030D-6E8A-4147-A177-3AD203B41FA5}">
                      <a16:colId xmlns:a16="http://schemas.microsoft.com/office/drawing/2014/main" val="3541436428"/>
                    </a:ext>
                  </a:extLst>
                </a:gridCol>
                <a:gridCol w="747898">
                  <a:extLst>
                    <a:ext uri="{9D8B030D-6E8A-4147-A177-3AD203B41FA5}">
                      <a16:colId xmlns:a16="http://schemas.microsoft.com/office/drawing/2014/main" val="1290334956"/>
                    </a:ext>
                  </a:extLst>
                </a:gridCol>
                <a:gridCol w="747898">
                  <a:extLst>
                    <a:ext uri="{9D8B030D-6E8A-4147-A177-3AD203B41FA5}">
                      <a16:colId xmlns:a16="http://schemas.microsoft.com/office/drawing/2014/main" val="1659728214"/>
                    </a:ext>
                  </a:extLst>
                </a:gridCol>
                <a:gridCol w="747898">
                  <a:extLst>
                    <a:ext uri="{9D8B030D-6E8A-4147-A177-3AD203B41FA5}">
                      <a16:colId xmlns:a16="http://schemas.microsoft.com/office/drawing/2014/main" val="281015314"/>
                    </a:ext>
                  </a:extLst>
                </a:gridCol>
                <a:gridCol w="747898">
                  <a:extLst>
                    <a:ext uri="{9D8B030D-6E8A-4147-A177-3AD203B41FA5}">
                      <a16:colId xmlns:a16="http://schemas.microsoft.com/office/drawing/2014/main" val="222514909"/>
                    </a:ext>
                  </a:extLst>
                </a:gridCol>
                <a:gridCol w="1263059">
                  <a:extLst>
                    <a:ext uri="{9D8B030D-6E8A-4147-A177-3AD203B41FA5}">
                      <a16:colId xmlns:a16="http://schemas.microsoft.com/office/drawing/2014/main" val="4252950682"/>
                    </a:ext>
                  </a:extLst>
                </a:gridCol>
                <a:gridCol w="3093874">
                  <a:extLst>
                    <a:ext uri="{9D8B030D-6E8A-4147-A177-3AD203B41FA5}">
                      <a16:colId xmlns:a16="http://schemas.microsoft.com/office/drawing/2014/main" val="3134696069"/>
                    </a:ext>
                  </a:extLst>
                </a:gridCol>
              </a:tblGrid>
              <a:tr h="131789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 en français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 SHP standard bois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 de valeur std bois + DFCI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 std bois  + DFCI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Exemples de valeurs possibles std bois + DFCI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 std bois + DFCI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BDTopo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question GT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092536"/>
                  </a:ext>
                </a:extLst>
              </a:tr>
              <a:tr h="406314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Largeur de la chaussée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LARGEUR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Classe de valeurs</a:t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(&lt;3; 3-5; &gt;5)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Largeur moyenne de la bande roulante du tronçon en m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1 à 15 m dans la BD-Topo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SQL/GPKG : </a:t>
                      </a:r>
                      <a:r>
                        <a:rPr lang="fr-F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largeur_de_chaussee</a:t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SHP : LARGEUR</a:t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classes de valeurs différentes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possibilité d'avoir les mêmes spécifications que la </a:t>
                      </a:r>
                      <a:r>
                        <a:rPr lang="fr-FR" sz="105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BDTopo</a:t>
                      </a:r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?</a:t>
                      </a:r>
                      <a:b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105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numéric</a:t>
                      </a:r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mais classes de largeur : 3/5/7/10,5/17,5</a:t>
                      </a:r>
                      <a:b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= entre 2 et 3,5m, …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86283"/>
                  </a:ext>
                </a:extLst>
              </a:tr>
              <a:tr h="531065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 de la voie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NOM_VOIE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Texte libre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Toponyme de la voie où se situe le tronçon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Route de Seilhac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Optionnel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SQL/GPKG : nom_voie_ban_droite, nom_voie_ban_gauche</a:t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SHP : NOM_BAN_D, NOM_BAN_G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Odonyme et non pas un nom de desserte ? </a:t>
                      </a:r>
                      <a:b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 nom de la desserte, à prévoir dans le cpx Route num ou nommée (nouveau type de route).</a:t>
                      </a:r>
                      <a:b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 odonyme, un seul nom suffit ? Prendre uniquement le 'droite' ?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926245"/>
                  </a:ext>
                </a:extLst>
              </a:tr>
              <a:tr h="810798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Méthode d'acquisition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Fond repérant utilisé pour tracer le tronçon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BD-Topo / BD-Carto / BD-Ortho / GPS / Import BD-Privée / Inconnu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Optionnel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SQL/GPKG : methode_d_acquisition_planimetrique, methode_d_acquisition_altimetrique</a:t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SHP : ACQ_PLANI, ACQ_ALTI</a:t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noms différents et liste de valeur différente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possibilité de se rapprocher du modèle </a:t>
                      </a:r>
                      <a:r>
                        <a:rPr lang="fr-FR" sz="105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BDTopo</a:t>
                      </a:r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?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181360"/>
                  </a:ext>
                </a:extLst>
              </a:tr>
              <a:tr h="232965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Sources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CONTRIBUTEUR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Texte libre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 du producteur de la donnée du tronçon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Crige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SQL/GPKG : sources</a:t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SHP : SOURCE</a:t>
                      </a:r>
                      <a:b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fr-FR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noms différents</a:t>
                      </a:r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BDTopo</a:t>
                      </a:r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: source de la donnée. Entité du contributeur peut être récupérée selon le type de saisie (source détaillée - non diffusé).</a:t>
                      </a:r>
                    </a:p>
                  </a:txBody>
                  <a:tcPr marL="1449" marR="1449" marT="14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18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592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327856-9D19-42FC-B302-147DEBEE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68900-EE89-4C19-A528-550BE765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36020-CB3B-4053-B084-023C9F7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F30CD616-DE8F-4346-991D-58919B6A254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5659" y="979254"/>
            <a:ext cx="5910502" cy="3246934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fr-FR" sz="2000" b="1" dirty="0"/>
              <a:t>Travail collectif </a:t>
            </a:r>
            <a:endParaRPr lang="fr-FR" dirty="0"/>
          </a:p>
          <a:p>
            <a:r>
              <a:rPr lang="fr-FR" sz="2000" dirty="0"/>
              <a:t>Aligner les linéaires "Tronçons" du standard Dessertes au </a:t>
            </a:r>
            <a:r>
              <a:rPr lang="fr-FR" sz="2000"/>
              <a:t>graphe routier socle existant de la BD TOPO</a:t>
            </a:r>
            <a:endParaRPr lang="fr-FR" dirty="0"/>
          </a:p>
          <a:p>
            <a:pPr marL="342900" indent="-342900">
              <a:buAutoNum type="arabicPeriod"/>
            </a:pPr>
            <a:endParaRPr lang="fr-FR" sz="2000" dirty="0"/>
          </a:p>
          <a:p>
            <a:r>
              <a:rPr lang="fr-FR" sz="2000" b="1" dirty="0"/>
              <a:t>Plan</a:t>
            </a:r>
            <a:endParaRPr lang="fr-FR" dirty="0"/>
          </a:p>
          <a:p>
            <a:pPr marL="342900" indent="-342900">
              <a:buAutoNum type="arabicPeriod"/>
            </a:pPr>
            <a:r>
              <a:rPr lang="fr-FR" sz="1400" b="1" dirty="0"/>
              <a:t>Rappel et mise à niveau BDTOPO/BDUni – 5 min </a:t>
            </a:r>
            <a:endParaRPr lang="en-US" sz="1400" dirty="0"/>
          </a:p>
          <a:p>
            <a:pPr marL="342900" indent="-342900">
              <a:buAutoNum type="arabicPeriod"/>
            </a:pPr>
            <a:r>
              <a:rPr lang="fr-FR" sz="1400" b="1" dirty="0"/>
              <a:t>Atelier collectif – 1h40</a:t>
            </a:r>
            <a:endParaRPr lang="fr-FR" dirty="0"/>
          </a:p>
          <a:p>
            <a:pPr marL="342900" indent="-342900">
              <a:buAutoNum type="arabicPeriod"/>
            </a:pPr>
            <a:endParaRPr lang="fr-FR" sz="2000" b="1" dirty="0"/>
          </a:p>
          <a:p>
            <a:pPr marL="342900" indent="-342900">
              <a:buAutoNum type="arabicPeriod"/>
            </a:pPr>
            <a:endParaRPr lang="fr-FR" sz="2000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52C7895-C834-4502-807F-8630844B6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000" y="619254"/>
            <a:ext cx="5472000" cy="360000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/>
              <a:t>Cible de l’atelier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A9FD539-309D-49C1-B8DF-3588D1B70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4" t="10271" r="69328" b="29749"/>
          <a:stretch/>
        </p:blipFill>
        <p:spPr>
          <a:xfrm>
            <a:off x="6339084" y="1323520"/>
            <a:ext cx="2549832" cy="26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95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68CE4-FB19-4FCA-1C9F-87857DE89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9C5AE0-B15D-10AB-B3F8-7BBBE4A4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F42028-70DF-6CA8-BD88-E32983EE2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C41C63-93EE-B67C-B694-7B5EA2E05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B1C6A13-BEFA-CC11-86C8-149A86E83A80}"/>
              </a:ext>
            </a:extLst>
          </p:cNvPr>
          <p:cNvSpPr txBox="1"/>
          <p:nvPr/>
        </p:nvSpPr>
        <p:spPr>
          <a:xfrm>
            <a:off x="360000" y="1385236"/>
            <a:ext cx="414937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/>
              <a:t>4 attributs nature à étudier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B7C7B52-D52E-E2A6-289E-558A479D98A8}"/>
              </a:ext>
            </a:extLst>
          </p:cNvPr>
          <p:cNvSpPr txBox="1"/>
          <p:nvPr/>
        </p:nvSpPr>
        <p:spPr>
          <a:xfrm>
            <a:off x="358768" y="1753945"/>
            <a:ext cx="4802760" cy="1754326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/>
              <a:t>Type de revêtement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/>
              <a:t>Praticabilité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/>
              <a:t>Tout terrain DFCI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/>
              <a:t>Nature détaillée DFCI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29D84B7-AAF7-27E8-3496-9F098E09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2B91DB0-31B5-B9EB-6A97-548C58F7BB18}"/>
              </a:ext>
            </a:extLst>
          </p:cNvPr>
          <p:cNvSpPr txBox="1"/>
          <p:nvPr/>
        </p:nvSpPr>
        <p:spPr>
          <a:xfrm>
            <a:off x="2757948" y="84803"/>
            <a:ext cx="60247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/>
              <a:t>Partie 2 : Discuter du rapprochement des attributs très proches de la BDTOPO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9242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9293F-0E2A-3596-9FC9-C7C5E010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6">
            <a:extLst>
              <a:ext uri="{FF2B5EF4-FFF2-40B4-BE49-F238E27FC236}">
                <a16:creationId xmlns:a16="http://schemas.microsoft.com/office/drawing/2014/main" id="{5BB56767-9C2D-A3B6-66C9-AE0800B99460}"/>
              </a:ext>
            </a:extLst>
          </p:cNvPr>
          <p:cNvSpPr txBox="1">
            <a:spLocks/>
          </p:cNvSpPr>
          <p:nvPr/>
        </p:nvSpPr>
        <p:spPr bwMode="gray">
          <a:xfrm>
            <a:off x="2699931" y="110006"/>
            <a:ext cx="6434853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/>
              <a:t>Partie 2 : Discuter du rapprochement des attributs très proches de la BDTOPO</a:t>
            </a:r>
            <a:br>
              <a:rPr lang="fr-FR" dirty="0"/>
            </a:b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73465E-2637-4E4C-6521-C0A9F76D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FFB0A1-0C25-0A3D-6955-75C64C9C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ABF4A5-B9F9-B5C5-CC57-EA3C0F9B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21</a:t>
            </a:fld>
            <a:endParaRPr lang="fr-FR"/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7663731C-BFD2-C946-9D33-6BE67B973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53683"/>
              </p:ext>
            </p:extLst>
          </p:nvPr>
        </p:nvGraphicFramePr>
        <p:xfrm>
          <a:off x="184354" y="663677"/>
          <a:ext cx="8793829" cy="4549015"/>
        </p:xfrm>
        <a:graphic>
          <a:graphicData uri="http://schemas.openxmlformats.org/drawingml/2006/table">
            <a:tbl>
              <a:tblPr/>
              <a:tblGrid>
                <a:gridCol w="1017860">
                  <a:extLst>
                    <a:ext uri="{9D8B030D-6E8A-4147-A177-3AD203B41FA5}">
                      <a16:colId xmlns:a16="http://schemas.microsoft.com/office/drawing/2014/main" val="2180118548"/>
                    </a:ext>
                  </a:extLst>
                </a:gridCol>
                <a:gridCol w="1017860">
                  <a:extLst>
                    <a:ext uri="{9D8B030D-6E8A-4147-A177-3AD203B41FA5}">
                      <a16:colId xmlns:a16="http://schemas.microsoft.com/office/drawing/2014/main" val="2262496203"/>
                    </a:ext>
                  </a:extLst>
                </a:gridCol>
                <a:gridCol w="695046">
                  <a:extLst>
                    <a:ext uri="{9D8B030D-6E8A-4147-A177-3AD203B41FA5}">
                      <a16:colId xmlns:a16="http://schemas.microsoft.com/office/drawing/2014/main" val="324956277"/>
                    </a:ext>
                  </a:extLst>
                </a:gridCol>
                <a:gridCol w="1340671">
                  <a:extLst>
                    <a:ext uri="{9D8B030D-6E8A-4147-A177-3AD203B41FA5}">
                      <a16:colId xmlns:a16="http://schemas.microsoft.com/office/drawing/2014/main" val="1958425298"/>
                    </a:ext>
                  </a:extLst>
                </a:gridCol>
                <a:gridCol w="1017860">
                  <a:extLst>
                    <a:ext uri="{9D8B030D-6E8A-4147-A177-3AD203B41FA5}">
                      <a16:colId xmlns:a16="http://schemas.microsoft.com/office/drawing/2014/main" val="2089414453"/>
                    </a:ext>
                  </a:extLst>
                </a:gridCol>
                <a:gridCol w="668226">
                  <a:extLst>
                    <a:ext uri="{9D8B030D-6E8A-4147-A177-3AD203B41FA5}">
                      <a16:colId xmlns:a16="http://schemas.microsoft.com/office/drawing/2014/main" val="573935245"/>
                    </a:ext>
                  </a:extLst>
                </a:gridCol>
                <a:gridCol w="973907">
                  <a:extLst>
                    <a:ext uri="{9D8B030D-6E8A-4147-A177-3AD203B41FA5}">
                      <a16:colId xmlns:a16="http://schemas.microsoft.com/office/drawing/2014/main" val="2276178260"/>
                    </a:ext>
                  </a:extLst>
                </a:gridCol>
                <a:gridCol w="2062399">
                  <a:extLst>
                    <a:ext uri="{9D8B030D-6E8A-4147-A177-3AD203B41FA5}">
                      <a16:colId xmlns:a16="http://schemas.microsoft.com/office/drawing/2014/main" val="3899343573"/>
                    </a:ext>
                  </a:extLst>
                </a:gridCol>
              </a:tblGrid>
              <a:tr h="424483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Nom en français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Nom SHP standard bois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Type de valeur std bois + DFCI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Description std bois  + DFCI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Exemples de valeurs possibles std bois + DFCI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Obligatoire std bois + DFCI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BDTopo</a:t>
                      </a:r>
                      <a:endParaRPr lang="fr-FR" sz="1000" b="0" i="0" u="none" strike="noStrike" kern="120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question GT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871356"/>
                  </a:ext>
                </a:extLst>
              </a:tr>
              <a:tr h="123301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 de revêtement (ou Nature ?)</a:t>
                      </a:r>
                      <a:endParaRPr lang="fr-FR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buNone/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ITDF_REVETEMENT</a:t>
                      </a:r>
                      <a:endParaRPr lang="fr-FR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buNone/>
                      </a:pP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Liste</a:t>
                      </a:r>
                      <a:endParaRPr lang="fr-FR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 de revêtement du tronçon ITDF</a:t>
                      </a:r>
                      <a:endParaRPr lang="fr-FR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Revêtu / Empierré / Terrain naturel</a:t>
                      </a:r>
                      <a:endParaRPr lang="fr-FR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buNone/>
                      </a:pP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Obligatoire</a:t>
                      </a:r>
                      <a:endParaRPr lang="fr-FR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SQL/GPKG : nature</a:t>
                      </a:r>
                      <a:b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SHP : NATURE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lvl="0" algn="l">
                        <a:buNone/>
                      </a:pPr>
                      <a:b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0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noms différents et liste de valeur différente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voir en GT la correspondance : </a:t>
                      </a:r>
                      <a:b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Nature existant (attribut obligatoire) : </a:t>
                      </a:r>
                      <a:b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Revêtu -&gt; Route à 1 chaussée</a:t>
                      </a:r>
                      <a:b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Empierré -&gt; Route empierrée</a:t>
                      </a:r>
                      <a:b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Terrain naturel -&gt; Chemin</a:t>
                      </a:r>
                      <a:b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et voir cohérence avec Nature détaillée DFCI ? Même champ avec droits différents si DFCI = vrai ?</a:t>
                      </a:r>
                      <a:endParaRPr lang="fr-FR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12372"/>
                  </a:ext>
                </a:extLst>
              </a:tr>
              <a:tr h="106120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Nature détaillée DFCI</a:t>
                      </a:r>
                      <a:endParaRPr lang="fr-FR"/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buNone/>
                      </a:pP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843" marR="2843" marT="28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buNone/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Liste</a:t>
                      </a:r>
                      <a:endParaRPr lang="fr-FR"/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Nature détaillée DFCI</a:t>
                      </a:r>
                      <a:endParaRPr lang="fr-FR"/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Sans valeur | Empierré | Goudron | Graviers | Pierres | Sable | Sol</a:t>
                      </a:r>
                      <a:endParaRPr lang="fr-FR"/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buNone/>
                      </a:pP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SQL/GPKG : </a:t>
                      </a:r>
                      <a:b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SHP : NDET_DFCI</a:t>
                      </a:r>
                      <a:endParaRPr lang="fr-FR"/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nécessaire ? L'attribut Nature de la BDTopo n'est pas suffisant ?</a:t>
                      </a:r>
                      <a:endParaRPr lang="fr-FR"/>
                    </a:p>
                    <a:p>
                      <a:pPr lvl="0" algn="l">
                        <a:buNone/>
                      </a:pPr>
                      <a:r>
                        <a:rPr lang="fr-FR" sz="11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Bac ou liaison maritime | Bretelle | Chemin | Escalier | Rond-point | Route empierrée | Route à 1 chaussée | Route à 2 chaussées | Sentier | Type autoroutier</a:t>
                      </a:r>
                      <a:endParaRPr lang="fr-FR"/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713097"/>
                  </a:ext>
                </a:extLst>
              </a:tr>
              <a:tr h="576084">
                <a:tc>
                  <a:txBody>
                    <a:bodyPr/>
                    <a:lstStyle/>
                    <a:p>
                      <a:pPr lvl="0" algn="l" defTabSz="914400">
                        <a:buNone/>
                      </a:pP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Praticabilité</a:t>
                      </a:r>
                      <a:endParaRPr lang="fr-FR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buNone/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ITDF_PRATICABILITE</a:t>
                      </a:r>
                      <a:endParaRPr lang="fr-FR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buNone/>
                      </a:pP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Liste</a:t>
                      </a:r>
                      <a:endParaRPr lang="fr-FR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Praticabilité du tronçon ITDF en fonction des conditions météorologiques</a:t>
                      </a:r>
                      <a:endParaRPr lang="fr-FR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Tout temps / Temps sec</a:t>
                      </a:r>
                      <a:endParaRPr lang="fr-FR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buNone/>
                      </a:pP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Optionnel</a:t>
                      </a:r>
                      <a:endParaRPr lang="fr-FR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buNone/>
                      </a:pP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 supprimer? besoin de différencier la praticabilité  </a:t>
                      </a:r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du revêtement/nature ?</a:t>
                      </a:r>
                      <a:endParaRPr lang="fr-FR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513342"/>
                  </a:ext>
                </a:extLst>
              </a:tr>
              <a:tr h="62661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Tout terrain DFCI</a:t>
                      </a:r>
                      <a:endParaRPr lang="fr-FR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buNone/>
                      </a:pP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3" marR="1163" marT="11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buNone/>
                      </a:pP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Booléen</a:t>
                      </a:r>
                      <a:endParaRPr lang="fr-FR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Tout terrain DFCI</a:t>
                      </a:r>
                      <a:endParaRPr lang="fr-FR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buNone/>
                      </a:pP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buNone/>
                      </a:pP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SQL/GPKG : </a:t>
                      </a:r>
                      <a:b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SHP : TERR_DFCI</a:t>
                      </a:r>
                      <a:endParaRPr lang="fr-FR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"</a:t>
                      </a:r>
                      <a:r>
                        <a:rPr lang="fr-FR" sz="11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accessible par des véhicules tout terrain"</a:t>
                      </a:r>
                      <a:r>
                        <a:rPr lang="fr-FR" sz="1200" b="0" i="0" u="none" strike="noStrike" noProof="0" dirty="0">
                          <a:solidFill>
                            <a:srgbClr val="333333"/>
                          </a:solidFill>
                          <a:effectLst/>
                          <a:latin typeface="Marianne"/>
                        </a:rPr>
                        <a:t> </a:t>
                      </a: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nécessaire ? L'attribut Nature/nature détaillé de la BD TOPO n'est pas suffisant ?</a:t>
                      </a:r>
                      <a:endParaRPr lang="fr-FR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735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992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610655E-B77F-4F32-B6F8-28D3566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813" y="110006"/>
            <a:ext cx="6258188" cy="720000"/>
          </a:xfrm>
        </p:spPr>
        <p:txBody>
          <a:bodyPr/>
          <a:lstStyle/>
          <a:p>
            <a:r>
              <a:rPr lang="fr-FR" sz="2000" dirty="0"/>
              <a:t>Partie 3 : Recenser les types des restrictions</a:t>
            </a:r>
            <a:r>
              <a:rPr lang="fr-FR" sz="2700" dirty="0"/>
              <a:t> </a:t>
            </a:r>
            <a:r>
              <a:rPr lang="fr-FR" sz="2000" dirty="0"/>
              <a:t>physiques et réglementaires </a:t>
            </a:r>
            <a:br>
              <a:rPr lang="fr-FR" sz="2800" dirty="0"/>
            </a:b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327856-9D19-42FC-B302-147DEBEE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68900-EE89-4C19-A528-550BE765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36020-CB3B-4053-B084-023C9F7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22</a:t>
            </a:fld>
            <a:endParaRPr lang="fr-FR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E4B2666F-A8D4-20D1-9E32-CD2087741C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906383"/>
              </p:ext>
            </p:extLst>
          </p:nvPr>
        </p:nvGraphicFramePr>
        <p:xfrm>
          <a:off x="645795" y="791823"/>
          <a:ext cx="8096250" cy="3556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40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610655E-B77F-4F32-B6F8-28D3566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800" y="110006"/>
            <a:ext cx="6476201" cy="720000"/>
          </a:xfrm>
        </p:spPr>
        <p:txBody>
          <a:bodyPr/>
          <a:lstStyle/>
          <a:p>
            <a:r>
              <a:rPr lang="fr-FR" sz="2000"/>
              <a:t>Partie 3 : Recenser les types des restrictions</a:t>
            </a:r>
            <a:r>
              <a:rPr lang="fr-FR" sz="2700" dirty="0"/>
              <a:t> </a:t>
            </a:r>
            <a:r>
              <a:rPr lang="fr-FR" sz="2000"/>
              <a:t>physiques et réglementaires </a:t>
            </a:r>
            <a:r>
              <a:rPr lang="fr-FR" sz="2700" dirty="0"/>
              <a:t> </a:t>
            </a:r>
            <a:br>
              <a:rPr lang="fr-FR" sz="2800" dirty="0"/>
            </a:br>
            <a:br>
              <a:rPr lang="fr-FR" dirty="0"/>
            </a:b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327856-9D19-42FC-B302-147DEBEE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68900-EE89-4C19-A528-550BE765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36020-CB3B-4053-B084-023C9F7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E641110-1A17-4AE5-9865-1E3F6048B42A}"/>
              </a:ext>
            </a:extLst>
          </p:cNvPr>
          <p:cNvSpPr txBox="1"/>
          <p:nvPr/>
        </p:nvSpPr>
        <p:spPr>
          <a:xfrm>
            <a:off x="360000" y="1385236"/>
            <a:ext cx="414937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/>
              <a:t>14 attributs à étudier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A09426-CAE9-4C4A-BF8B-97FEA72A783C}"/>
              </a:ext>
            </a:extLst>
          </p:cNvPr>
          <p:cNvSpPr txBox="1"/>
          <p:nvPr/>
        </p:nvSpPr>
        <p:spPr>
          <a:xfrm>
            <a:off x="8494" y="1753945"/>
            <a:ext cx="4802760" cy="258532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Poids total roulant autorisé maximal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Largeur maximale autorisée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Hauteur maximale autorisée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Longueur maximale autorisée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Accessibilité aux grumiers et semi-remorques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Accessibilité aux ensembles routiers surbaissés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Accessibilité aux fonds mouvants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845FFA9-BCBE-86F3-9B0F-315165ECD4E5}"/>
              </a:ext>
            </a:extLst>
          </p:cNvPr>
          <p:cNvSpPr txBox="1"/>
          <p:nvPr/>
        </p:nvSpPr>
        <p:spPr>
          <a:xfrm>
            <a:off x="4813505" y="1753215"/>
            <a:ext cx="3609668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,Sans-Serif"/>
              <a:buChar char="q"/>
            </a:pPr>
            <a:r>
              <a:rPr lang="fr-FR">
                <a:cs typeface="Arial"/>
              </a:rPr>
              <a:t>Restriction saisonnière</a:t>
            </a:r>
            <a:r>
              <a:rPr lang="en-US">
                <a:cs typeface="Arial"/>
              </a:rPr>
              <a:t>​</a:t>
            </a:r>
            <a:endParaRPr lang="en-US" dirty="0">
              <a:cs typeface="Arial"/>
            </a:endParaRPr>
          </a:p>
          <a:p>
            <a:pPr marL="285750" indent="-285750">
              <a:buFont typeface="Wingdings,Sans-Serif"/>
              <a:buChar char="q"/>
            </a:pPr>
            <a:r>
              <a:rPr lang="fr-FR">
                <a:cs typeface="Arial"/>
              </a:rPr>
              <a:t>Gabarit DFCI</a:t>
            </a:r>
            <a:r>
              <a:rPr lang="en-US">
                <a:cs typeface="Arial"/>
              </a:rPr>
              <a:t>​</a:t>
            </a:r>
          </a:p>
          <a:p>
            <a:pPr marL="285750" indent="-285750">
              <a:buFont typeface="Wingdings,Sans-Serif"/>
              <a:buChar char="q"/>
            </a:pPr>
            <a:r>
              <a:rPr lang="fr-FR">
                <a:cs typeface="Arial"/>
              </a:rPr>
              <a:t>Pente maximale DFCI</a:t>
            </a:r>
            <a:r>
              <a:rPr lang="en-US">
                <a:cs typeface="Arial"/>
              </a:rPr>
              <a:t>​</a:t>
            </a:r>
          </a:p>
          <a:p>
            <a:pPr marL="285750" indent="-285750">
              <a:buFont typeface="Wingdings,Sans-Serif"/>
              <a:buChar char="q"/>
            </a:pPr>
            <a:r>
              <a:rPr lang="fr-FR">
                <a:cs typeface="Arial"/>
              </a:rPr>
              <a:t>Tout terrain DFCI </a:t>
            </a:r>
          </a:p>
          <a:p>
            <a:pPr marL="285750" indent="-285750">
              <a:buFont typeface="Wingdings,Sans-Serif"/>
              <a:buChar char="q"/>
            </a:pPr>
            <a:r>
              <a:rPr lang="fr-FR">
                <a:cs typeface="Arial"/>
              </a:rPr>
              <a:t>Itinéraire desserte forestière (IDTF)</a:t>
            </a:r>
            <a:r>
              <a:rPr lang="en-US" dirty="0">
                <a:cs typeface="Arial"/>
              </a:rPr>
              <a:t>​</a:t>
            </a:r>
            <a:endParaRPr lang="en-US"/>
          </a:p>
          <a:p>
            <a:pPr marL="285750" indent="-285750">
              <a:buFont typeface="Wingdings,Sans-Serif"/>
              <a:buChar char="q"/>
            </a:pPr>
            <a:r>
              <a:rPr lang="fr-FR">
                <a:cs typeface="Arial"/>
              </a:rPr>
              <a:t>Etat de la route (ITDF_ETAT)</a:t>
            </a:r>
            <a:r>
              <a:rPr lang="en-US">
                <a:cs typeface="Arial"/>
              </a:rPr>
              <a:t>​</a:t>
            </a:r>
          </a:p>
          <a:p>
            <a:pPr marL="285750" indent="-285750">
              <a:buFont typeface="Wingdings,Sans-Serif"/>
              <a:buChar char="q"/>
            </a:pPr>
            <a:r>
              <a:rPr lang="fr-FR">
                <a:cs typeface="Arial"/>
              </a:rPr>
              <a:t>Usage DFCI pour ITDF (ITDF_DFCI)</a:t>
            </a:r>
            <a:r>
              <a:rPr lang="en-US">
                <a:cs typeface="Arial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519037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6">
            <a:extLst>
              <a:ext uri="{FF2B5EF4-FFF2-40B4-BE49-F238E27FC236}">
                <a16:creationId xmlns:a16="http://schemas.microsoft.com/office/drawing/2014/main" id="{1B388443-99C4-23D5-FC00-6F4BA989E4A1}"/>
              </a:ext>
            </a:extLst>
          </p:cNvPr>
          <p:cNvSpPr txBox="1">
            <a:spLocks/>
          </p:cNvSpPr>
          <p:nvPr/>
        </p:nvSpPr>
        <p:spPr bwMode="gray">
          <a:xfrm>
            <a:off x="2699931" y="110006"/>
            <a:ext cx="6434853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/>
              <a:t>Partie 3 : Recenser les types des restrictions</a:t>
            </a:r>
            <a:r>
              <a:rPr lang="fr-FR" sz="2700" dirty="0"/>
              <a:t> </a:t>
            </a:r>
            <a:r>
              <a:rPr lang="fr-FR" sz="2000"/>
              <a:t>physiques et réglementaires </a:t>
            </a:r>
            <a:r>
              <a:rPr lang="fr-FR" sz="2700" dirty="0"/>
              <a:t> </a:t>
            </a:r>
            <a:br>
              <a:rPr lang="fr-FR" sz="2800" dirty="0"/>
            </a:br>
            <a:br>
              <a:rPr lang="fr-FR" dirty="0"/>
            </a:br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610655E-B77F-4F32-B6F8-28D3566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0" y="98198"/>
            <a:ext cx="7022844" cy="360000"/>
          </a:xfrm>
        </p:spPr>
        <p:txBody>
          <a:bodyPr/>
          <a:lstStyle/>
          <a:p>
            <a:br>
              <a:rPr lang="fr-FR" sz="1800" dirty="0"/>
            </a:br>
            <a:endParaRPr lang="fr-FR" sz="180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327856-9D19-42FC-B302-147DEBEE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68900-EE89-4C19-A528-550BE765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36020-CB3B-4053-B084-023C9F7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24</a:t>
            </a:fld>
            <a:endParaRPr lang="fr-FR"/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3F23C5FF-915C-4DD7-9186-6C5A37E67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570580"/>
              </p:ext>
            </p:extLst>
          </p:nvPr>
        </p:nvGraphicFramePr>
        <p:xfrm>
          <a:off x="226192" y="814819"/>
          <a:ext cx="8557805" cy="3815815"/>
        </p:xfrm>
        <a:graphic>
          <a:graphicData uri="http://schemas.openxmlformats.org/drawingml/2006/table">
            <a:tbl>
              <a:tblPr/>
              <a:tblGrid>
                <a:gridCol w="990540">
                  <a:extLst>
                    <a:ext uri="{9D8B030D-6E8A-4147-A177-3AD203B41FA5}">
                      <a16:colId xmlns:a16="http://schemas.microsoft.com/office/drawing/2014/main" val="3208284619"/>
                    </a:ext>
                  </a:extLst>
                </a:gridCol>
                <a:gridCol w="990540">
                  <a:extLst>
                    <a:ext uri="{9D8B030D-6E8A-4147-A177-3AD203B41FA5}">
                      <a16:colId xmlns:a16="http://schemas.microsoft.com/office/drawing/2014/main" val="1116086078"/>
                    </a:ext>
                  </a:extLst>
                </a:gridCol>
                <a:gridCol w="990540">
                  <a:extLst>
                    <a:ext uri="{9D8B030D-6E8A-4147-A177-3AD203B41FA5}">
                      <a16:colId xmlns:a16="http://schemas.microsoft.com/office/drawing/2014/main" val="791546589"/>
                    </a:ext>
                  </a:extLst>
                </a:gridCol>
                <a:gridCol w="990540">
                  <a:extLst>
                    <a:ext uri="{9D8B030D-6E8A-4147-A177-3AD203B41FA5}">
                      <a16:colId xmlns:a16="http://schemas.microsoft.com/office/drawing/2014/main" val="3707385204"/>
                    </a:ext>
                  </a:extLst>
                </a:gridCol>
                <a:gridCol w="990540">
                  <a:extLst>
                    <a:ext uri="{9D8B030D-6E8A-4147-A177-3AD203B41FA5}">
                      <a16:colId xmlns:a16="http://schemas.microsoft.com/office/drawing/2014/main" val="3881901785"/>
                    </a:ext>
                  </a:extLst>
                </a:gridCol>
                <a:gridCol w="990540">
                  <a:extLst>
                    <a:ext uri="{9D8B030D-6E8A-4147-A177-3AD203B41FA5}">
                      <a16:colId xmlns:a16="http://schemas.microsoft.com/office/drawing/2014/main" val="3587230872"/>
                    </a:ext>
                  </a:extLst>
                </a:gridCol>
                <a:gridCol w="990540">
                  <a:extLst>
                    <a:ext uri="{9D8B030D-6E8A-4147-A177-3AD203B41FA5}">
                      <a16:colId xmlns:a16="http://schemas.microsoft.com/office/drawing/2014/main" val="464785769"/>
                    </a:ext>
                  </a:extLst>
                </a:gridCol>
                <a:gridCol w="1624025">
                  <a:extLst>
                    <a:ext uri="{9D8B030D-6E8A-4147-A177-3AD203B41FA5}">
                      <a16:colId xmlns:a16="http://schemas.microsoft.com/office/drawing/2014/main" val="706538262"/>
                    </a:ext>
                  </a:extLst>
                </a:gridCol>
              </a:tblGrid>
              <a:tr h="19748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Nom en français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Nom SHP standard bois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 de valeur std bois + DFCI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Description std bois  + DFCI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Exemples de valeurs possibles std bois + DFCI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Obligatoire std bois + DFCI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BDTopo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question GT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460229"/>
                  </a:ext>
                </a:extLst>
              </a:tr>
              <a:tr h="277113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Poids total roulant autorisé maximal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PTRA_MAX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Liste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Poids total roulant autorisé maximal sur le tronçon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Restrictions </a:t>
                      </a: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locales pour tout transport (ex : 3,5 T ; 7,5 T ; 12 T) / Inconnu / Non concerné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Obligatoire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SQL/GPKG : </a:t>
                      </a:r>
                      <a:r>
                        <a:rPr lang="fr-F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restriction_de_poids_total</a:t>
                      </a:r>
                      <a:b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SHP : RESTR_P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Dans BD TOPO: décimale </a:t>
                      </a: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(t)</a:t>
                      </a:r>
                      <a:endParaRPr lang="fr-FR"/>
                    </a:p>
                    <a:p>
                      <a:pPr lvl="0" algn="l">
                        <a:buNone/>
                      </a:pP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valeur spécifique au métier? </a:t>
                      </a: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Réglementaire ? Dérogation ?</a:t>
                      </a:r>
                      <a:endParaRPr lang="fr-FR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519748"/>
                  </a:ext>
                </a:extLst>
              </a:tr>
              <a:tr h="277113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Largeur maximale autorisée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LARG_MAX_ER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Classe de valeurs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Largeur maximale autorisée en m de l'ensemble routier pour la circulation sur le tronçon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Valeur bornée entre 1,5 et 4 m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Optionnel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SQL/GPKG : </a:t>
                      </a:r>
                      <a:r>
                        <a:rPr lang="fr-F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restriction_de_largeur</a:t>
                      </a:r>
                      <a:b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SHP : RESTR_LAR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Dans BD TOPO: décimale (t)</a:t>
                      </a:r>
                    </a:p>
                    <a:p>
                      <a:pPr lvl="0" algn="l">
                        <a:buNone/>
                      </a:pPr>
                      <a:r>
                        <a:rPr lang="fr-FR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valeur spécifique au métier? Réglementaire ? Dérogation ?</a:t>
                      </a:r>
                      <a:endParaRPr lang="fr-FR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017375"/>
                  </a:ext>
                </a:extLst>
              </a:tr>
              <a:tr h="32330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Hauteur maximale autorisée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HAUT_MAX_ER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Classe de valeurs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Hauteur maximale autorisée en m de l'ensemble routier pour la circulation sur le tronçon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Valeur bornée entre 2 et 6 m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Optionnel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SQL/GPKG : </a:t>
                      </a:r>
                      <a:r>
                        <a:rPr lang="fr-F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restriction_de_hauteur</a:t>
                      </a:r>
                      <a:b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SHP : RESTR_H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Dans BD TOPO: décimale (m)</a:t>
                      </a:r>
                    </a:p>
                    <a:p>
                      <a:pPr lvl="0" algn="l">
                        <a:buNone/>
                      </a:pPr>
                      <a:r>
                        <a:rPr lang="fr-FR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valeur spécifique au métier? Réglementaire ? Dérogation ?</a:t>
                      </a:r>
                      <a:endParaRPr lang="fr-FR" noProof="0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56847"/>
                  </a:ext>
                </a:extLst>
              </a:tr>
              <a:tr h="32330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Longueur maximale autorisée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LONG_MAX_ER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Classe de valeurs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Longueur maximale autorisée en m de l'ensemble routier pour la circulation sur le tronçon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Valeur bornée entre 10 et 30 m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Optionnel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SQL/GPKG : </a:t>
                      </a:r>
                      <a:r>
                        <a:rPr lang="fr-F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restriction_de_longueur</a:t>
                      </a:r>
                      <a:b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SHP : RESTR_LON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Dans BD TOPO: décimale (m)</a:t>
                      </a:r>
                    </a:p>
                    <a:p>
                      <a:pPr lvl="0" algn="l">
                        <a:buNone/>
                      </a:pPr>
                      <a:r>
                        <a:rPr lang="fr-FR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valeur spécifique au métier? Réglementaire ? Dérogation ?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826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860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610655E-B77F-4F32-B6F8-28D3566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145" y="110006"/>
            <a:ext cx="6358856" cy="720000"/>
          </a:xfrm>
        </p:spPr>
        <p:txBody>
          <a:bodyPr/>
          <a:lstStyle/>
          <a:p>
            <a:r>
              <a:rPr lang="fr-FR" sz="2000"/>
              <a:t>Partie 3 : Recenser les types des restrictions</a:t>
            </a:r>
            <a:r>
              <a:rPr lang="fr-FR" sz="2700" dirty="0"/>
              <a:t> </a:t>
            </a:r>
            <a:r>
              <a:rPr lang="fr-FR" sz="2000"/>
              <a:t>physiques et réglementaires </a:t>
            </a:r>
            <a:r>
              <a:rPr lang="fr-FR" sz="2700" dirty="0"/>
              <a:t> </a:t>
            </a:r>
            <a:br>
              <a:rPr lang="fr-FR" sz="2700" dirty="0"/>
            </a:br>
            <a:br>
              <a:rPr lang="fr-FR" sz="2700" dirty="0"/>
            </a:br>
            <a:endParaRPr lang="fr-FR" sz="2600" b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327856-9D19-42FC-B302-147DEBEE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68900-EE89-4C19-A528-550BE765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36020-CB3B-4053-B084-023C9F7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25</a:t>
            </a:fld>
            <a:endParaRPr lang="fr-FR"/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E57B65FB-2668-4F9C-9358-55DC34457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091879"/>
              </p:ext>
            </p:extLst>
          </p:nvPr>
        </p:nvGraphicFramePr>
        <p:xfrm>
          <a:off x="86627" y="1049154"/>
          <a:ext cx="8807120" cy="3360920"/>
        </p:xfrm>
        <a:graphic>
          <a:graphicData uri="http://schemas.openxmlformats.org/drawingml/2006/table">
            <a:tbl>
              <a:tblPr/>
              <a:tblGrid>
                <a:gridCol w="1100890">
                  <a:extLst>
                    <a:ext uri="{9D8B030D-6E8A-4147-A177-3AD203B41FA5}">
                      <a16:colId xmlns:a16="http://schemas.microsoft.com/office/drawing/2014/main" val="1174600033"/>
                    </a:ext>
                  </a:extLst>
                </a:gridCol>
                <a:gridCol w="1100890">
                  <a:extLst>
                    <a:ext uri="{9D8B030D-6E8A-4147-A177-3AD203B41FA5}">
                      <a16:colId xmlns:a16="http://schemas.microsoft.com/office/drawing/2014/main" val="1198104141"/>
                    </a:ext>
                  </a:extLst>
                </a:gridCol>
                <a:gridCol w="1100890">
                  <a:extLst>
                    <a:ext uri="{9D8B030D-6E8A-4147-A177-3AD203B41FA5}">
                      <a16:colId xmlns:a16="http://schemas.microsoft.com/office/drawing/2014/main" val="3162315045"/>
                    </a:ext>
                  </a:extLst>
                </a:gridCol>
                <a:gridCol w="1100890">
                  <a:extLst>
                    <a:ext uri="{9D8B030D-6E8A-4147-A177-3AD203B41FA5}">
                      <a16:colId xmlns:a16="http://schemas.microsoft.com/office/drawing/2014/main" val="3591597667"/>
                    </a:ext>
                  </a:extLst>
                </a:gridCol>
                <a:gridCol w="1100890">
                  <a:extLst>
                    <a:ext uri="{9D8B030D-6E8A-4147-A177-3AD203B41FA5}">
                      <a16:colId xmlns:a16="http://schemas.microsoft.com/office/drawing/2014/main" val="3238146611"/>
                    </a:ext>
                  </a:extLst>
                </a:gridCol>
                <a:gridCol w="1100890">
                  <a:extLst>
                    <a:ext uri="{9D8B030D-6E8A-4147-A177-3AD203B41FA5}">
                      <a16:colId xmlns:a16="http://schemas.microsoft.com/office/drawing/2014/main" val="331269879"/>
                    </a:ext>
                  </a:extLst>
                </a:gridCol>
                <a:gridCol w="1100890">
                  <a:extLst>
                    <a:ext uri="{9D8B030D-6E8A-4147-A177-3AD203B41FA5}">
                      <a16:colId xmlns:a16="http://schemas.microsoft.com/office/drawing/2014/main" val="730369684"/>
                    </a:ext>
                  </a:extLst>
                </a:gridCol>
                <a:gridCol w="1100890">
                  <a:extLst>
                    <a:ext uri="{9D8B030D-6E8A-4147-A177-3AD203B41FA5}">
                      <a16:colId xmlns:a16="http://schemas.microsoft.com/office/drawing/2014/main" val="4028237402"/>
                    </a:ext>
                  </a:extLst>
                </a:gridCol>
              </a:tblGrid>
              <a:tr h="68186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Nom en français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Nom SHP standard bois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 de valeur std bois + DFCI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Description std bois  + DFCI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Exemples de valeurs possibles std bois + DFCI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Obligatoire std bois + DFCI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BDTopo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question GT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756009"/>
                  </a:ext>
                </a:extLst>
              </a:tr>
              <a:tr h="102059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Itinéraire desserte forestière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ITDF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Booléen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Tronçon portant une qualification spécifique métier liée à son usage intra massif forestier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Oui / Non (par </a:t>
                      </a:r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defaut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: Non)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Obligatoire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Dans le standard : Si Oui, alors déroule les éléments ITDF</a:t>
                      </a:r>
                    </a:p>
                    <a:p>
                      <a:pPr lvl="0" algn="l">
                        <a:buNone/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 conserver?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690071"/>
                  </a:ext>
                </a:extLst>
              </a:tr>
              <a:tr h="893019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Etat de la route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ITDF_ETAT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Liste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Etat général du tronçon ITDF (sans impact sur l'accessibilité, utile pour l'entretien)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Bon / Mauvais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Optionnel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attribut métier, pas de question </a:t>
                      </a: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 TOPO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055001"/>
                  </a:ext>
                </a:extLst>
              </a:tr>
              <a:tr h="765445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Usage DFCI pour ITDF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ITDF_DFCI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Liste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 d'usage du tronçon ITDF en lien avec la DFCI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Usage exclusif DFCI / Mixte / Inconnu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Optionnel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à supprimer ? (privilégier les attributs métier DFCI).</a:t>
                      </a:r>
                    </a:p>
                  </a:txBody>
                  <a:tcPr marL="3368" marR="3368" marT="33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249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815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6">
            <a:extLst>
              <a:ext uri="{FF2B5EF4-FFF2-40B4-BE49-F238E27FC236}">
                <a16:creationId xmlns:a16="http://schemas.microsoft.com/office/drawing/2014/main" id="{17211FA9-B2D0-386A-320E-B6B1B766CDA7}"/>
              </a:ext>
            </a:extLst>
          </p:cNvPr>
          <p:cNvSpPr txBox="1">
            <a:spLocks/>
          </p:cNvSpPr>
          <p:nvPr/>
        </p:nvSpPr>
        <p:spPr bwMode="gray">
          <a:xfrm>
            <a:off x="2699931" y="110006"/>
            <a:ext cx="6434853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/>
              <a:t>Partie 3 : Recenser les types des restrictions</a:t>
            </a:r>
            <a:r>
              <a:rPr lang="fr-FR" sz="2700" dirty="0"/>
              <a:t> </a:t>
            </a:r>
            <a:r>
              <a:rPr lang="fr-FR" sz="2000"/>
              <a:t>physiques et réglementaires </a:t>
            </a:r>
            <a:r>
              <a:rPr lang="fr-FR" sz="2700" dirty="0"/>
              <a:t> </a:t>
            </a:r>
            <a:br>
              <a:rPr lang="fr-FR" sz="2800" dirty="0"/>
            </a:br>
            <a:br>
              <a:rPr lang="fr-FR" dirty="0"/>
            </a:br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610655E-B77F-4F32-B6F8-28D3566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0" y="98198"/>
            <a:ext cx="7022844" cy="360000"/>
          </a:xfrm>
        </p:spPr>
        <p:txBody>
          <a:bodyPr/>
          <a:lstStyle/>
          <a:p>
            <a:endParaRPr lang="fr-FR" sz="18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327856-9D19-42FC-B302-147DEBEE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68900-EE89-4C19-A528-550BE765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36020-CB3B-4053-B084-023C9F7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26</a:t>
            </a:fld>
            <a:endParaRPr lang="fr-FR"/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B8A92E2C-ACD0-446A-88AD-62443F2AD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347996"/>
              </p:ext>
            </p:extLst>
          </p:nvPr>
        </p:nvGraphicFramePr>
        <p:xfrm>
          <a:off x="138266" y="672895"/>
          <a:ext cx="8844570" cy="3361720"/>
        </p:xfrm>
        <a:graphic>
          <a:graphicData uri="http://schemas.openxmlformats.org/drawingml/2006/table">
            <a:tbl>
              <a:tblPr/>
              <a:tblGrid>
                <a:gridCol w="1023732">
                  <a:extLst>
                    <a:ext uri="{9D8B030D-6E8A-4147-A177-3AD203B41FA5}">
                      <a16:colId xmlns:a16="http://schemas.microsoft.com/office/drawing/2014/main" val="2180118548"/>
                    </a:ext>
                  </a:extLst>
                </a:gridCol>
                <a:gridCol w="1023732">
                  <a:extLst>
                    <a:ext uri="{9D8B030D-6E8A-4147-A177-3AD203B41FA5}">
                      <a16:colId xmlns:a16="http://schemas.microsoft.com/office/drawing/2014/main" val="2262496203"/>
                    </a:ext>
                  </a:extLst>
                </a:gridCol>
                <a:gridCol w="699057">
                  <a:extLst>
                    <a:ext uri="{9D8B030D-6E8A-4147-A177-3AD203B41FA5}">
                      <a16:colId xmlns:a16="http://schemas.microsoft.com/office/drawing/2014/main" val="324956277"/>
                    </a:ext>
                  </a:extLst>
                </a:gridCol>
                <a:gridCol w="1348407">
                  <a:extLst>
                    <a:ext uri="{9D8B030D-6E8A-4147-A177-3AD203B41FA5}">
                      <a16:colId xmlns:a16="http://schemas.microsoft.com/office/drawing/2014/main" val="1958425298"/>
                    </a:ext>
                  </a:extLst>
                </a:gridCol>
                <a:gridCol w="1023732">
                  <a:extLst>
                    <a:ext uri="{9D8B030D-6E8A-4147-A177-3AD203B41FA5}">
                      <a16:colId xmlns:a16="http://schemas.microsoft.com/office/drawing/2014/main" val="2089414453"/>
                    </a:ext>
                  </a:extLst>
                </a:gridCol>
                <a:gridCol w="672082">
                  <a:extLst>
                    <a:ext uri="{9D8B030D-6E8A-4147-A177-3AD203B41FA5}">
                      <a16:colId xmlns:a16="http://schemas.microsoft.com/office/drawing/2014/main" val="573935245"/>
                    </a:ext>
                  </a:extLst>
                </a:gridCol>
                <a:gridCol w="979529">
                  <a:extLst>
                    <a:ext uri="{9D8B030D-6E8A-4147-A177-3AD203B41FA5}">
                      <a16:colId xmlns:a16="http://schemas.microsoft.com/office/drawing/2014/main" val="2276178260"/>
                    </a:ext>
                  </a:extLst>
                </a:gridCol>
                <a:gridCol w="2074299">
                  <a:extLst>
                    <a:ext uri="{9D8B030D-6E8A-4147-A177-3AD203B41FA5}">
                      <a16:colId xmlns:a16="http://schemas.microsoft.com/office/drawing/2014/main" val="3899343573"/>
                    </a:ext>
                  </a:extLst>
                </a:gridCol>
              </a:tblGrid>
              <a:tr h="751022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Nom en français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Nom SHP standard bois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Type de valeur std bois + DFCI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Description std bois  + DFCI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Exemples de valeurs possibles std bois + DFCI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Obligatoire std bois + DFCI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BDTopo</a:t>
                      </a:r>
                      <a:endParaRPr lang="fr-FR" sz="10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question GT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871356"/>
                  </a:ext>
                </a:extLst>
              </a:tr>
              <a:tr h="876193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Accessibilité aux grumiers et semi-remorques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ITDF_ACCES_GRUMIER_SR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Booléen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Tronçon ITDF accessible aux grumiers et semi-remorques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Oui / Non (par </a:t>
                      </a:r>
                      <a:r>
                        <a:rPr lang="fr-F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defaut</a:t>
                      </a: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: </a:t>
                      </a:r>
                      <a:r>
                        <a:rPr lang="fr-F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Obligatoire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attribut métier, pas de question BD </a:t>
                      </a:r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TOPO.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612372"/>
                  </a:ext>
                </a:extLst>
              </a:tr>
              <a:tr h="10907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Accessibilité aux ensembles routiers </a:t>
                      </a:r>
                      <a:r>
                        <a:rPr lang="fr-F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sur-baissés</a:t>
                      </a:r>
                      <a:endParaRPr lang="fr-FR" sz="1000" b="0" i="0" u="none" strike="noStrike" dirty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ITDF_ACCES_SURBAISSE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Booléen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Tronçon ITDF accessible aux ensembles routiers </a:t>
                      </a:r>
                      <a:r>
                        <a:rPr lang="fr-F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sur-baissés</a:t>
                      </a:r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(ex : porte-char)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Oui / Non (par </a:t>
                      </a:r>
                      <a:r>
                        <a:rPr lang="fr-F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defaut</a:t>
                      </a: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: </a:t>
                      </a:r>
                      <a:r>
                        <a:rPr lang="fr-F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Optionnel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attribut métier, pas de question BD </a:t>
                      </a:r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TOPO.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513342"/>
                  </a:ext>
                </a:extLst>
              </a:tr>
              <a:tr h="64373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Accessibilité aux fonds mouvants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ITDF_ACCES_FMA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Booléen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Tronçon ITDF accessible aux fonds mouvants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Oui / Non (par </a:t>
                      </a:r>
                      <a:r>
                        <a:rPr lang="fr-F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defaut</a:t>
                      </a: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: </a:t>
                      </a:r>
                      <a:r>
                        <a:rPr lang="fr-F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Optionnel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attribut métier, pas de question BD </a:t>
                      </a:r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TOPO.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735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513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6">
            <a:extLst>
              <a:ext uri="{FF2B5EF4-FFF2-40B4-BE49-F238E27FC236}">
                <a16:creationId xmlns:a16="http://schemas.microsoft.com/office/drawing/2014/main" id="{0AD2EC54-DD43-13A0-5A03-A4E5CAED8133}"/>
              </a:ext>
            </a:extLst>
          </p:cNvPr>
          <p:cNvSpPr txBox="1">
            <a:spLocks/>
          </p:cNvSpPr>
          <p:nvPr/>
        </p:nvSpPr>
        <p:spPr bwMode="gray">
          <a:xfrm>
            <a:off x="2699931" y="110006"/>
            <a:ext cx="6434853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/>
              <a:t>Partie 3 : Recenser les types des restrictions</a:t>
            </a:r>
            <a:r>
              <a:rPr lang="fr-FR" sz="2700" dirty="0"/>
              <a:t> </a:t>
            </a:r>
            <a:r>
              <a:rPr lang="fr-FR" sz="2000"/>
              <a:t>physiques et réglementaires </a:t>
            </a:r>
            <a:r>
              <a:rPr lang="fr-FR" sz="2700" dirty="0"/>
              <a:t> </a:t>
            </a:r>
            <a:br>
              <a:rPr lang="fr-FR" sz="2800" dirty="0"/>
            </a:br>
            <a:br>
              <a:rPr lang="fr-FR" dirty="0"/>
            </a:br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610655E-B77F-4F32-B6F8-28D3566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0" y="98198"/>
            <a:ext cx="7022844" cy="360000"/>
          </a:xfrm>
        </p:spPr>
        <p:txBody>
          <a:bodyPr/>
          <a:lstStyle/>
          <a:p>
            <a:endParaRPr lang="fr-FR" sz="18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327856-9D19-42FC-B302-147DEBEE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68900-EE89-4C19-A528-550BE765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36020-CB3B-4053-B084-023C9F7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27</a:t>
            </a:fld>
            <a:endParaRPr lang="fr-FR"/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B8A92E2C-ACD0-446A-88AD-62443F2AD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082118"/>
              </p:ext>
            </p:extLst>
          </p:nvPr>
        </p:nvGraphicFramePr>
        <p:xfrm>
          <a:off x="279131" y="866274"/>
          <a:ext cx="8701239" cy="2519252"/>
        </p:xfrm>
        <a:graphic>
          <a:graphicData uri="http://schemas.openxmlformats.org/drawingml/2006/table">
            <a:tbl>
              <a:tblPr/>
              <a:tblGrid>
                <a:gridCol w="1007142">
                  <a:extLst>
                    <a:ext uri="{9D8B030D-6E8A-4147-A177-3AD203B41FA5}">
                      <a16:colId xmlns:a16="http://schemas.microsoft.com/office/drawing/2014/main" val="2180118548"/>
                    </a:ext>
                  </a:extLst>
                </a:gridCol>
                <a:gridCol w="804869">
                  <a:extLst>
                    <a:ext uri="{9D8B030D-6E8A-4147-A177-3AD203B41FA5}">
                      <a16:colId xmlns:a16="http://schemas.microsoft.com/office/drawing/2014/main" val="2262496203"/>
                    </a:ext>
                  </a:extLst>
                </a:gridCol>
                <a:gridCol w="816302">
                  <a:extLst>
                    <a:ext uri="{9D8B030D-6E8A-4147-A177-3AD203B41FA5}">
                      <a16:colId xmlns:a16="http://schemas.microsoft.com/office/drawing/2014/main" val="324956277"/>
                    </a:ext>
                  </a:extLst>
                </a:gridCol>
                <a:gridCol w="1400255">
                  <a:extLst>
                    <a:ext uri="{9D8B030D-6E8A-4147-A177-3AD203B41FA5}">
                      <a16:colId xmlns:a16="http://schemas.microsoft.com/office/drawing/2014/main" val="1958425298"/>
                    </a:ext>
                  </a:extLst>
                </a:gridCol>
                <a:gridCol w="1007142">
                  <a:extLst>
                    <a:ext uri="{9D8B030D-6E8A-4147-A177-3AD203B41FA5}">
                      <a16:colId xmlns:a16="http://schemas.microsoft.com/office/drawing/2014/main" val="2089414453"/>
                    </a:ext>
                  </a:extLst>
                </a:gridCol>
                <a:gridCol w="1007142">
                  <a:extLst>
                    <a:ext uri="{9D8B030D-6E8A-4147-A177-3AD203B41FA5}">
                      <a16:colId xmlns:a16="http://schemas.microsoft.com/office/drawing/2014/main" val="573935245"/>
                    </a:ext>
                  </a:extLst>
                </a:gridCol>
                <a:gridCol w="1007142">
                  <a:extLst>
                    <a:ext uri="{9D8B030D-6E8A-4147-A177-3AD203B41FA5}">
                      <a16:colId xmlns:a16="http://schemas.microsoft.com/office/drawing/2014/main" val="2276178260"/>
                    </a:ext>
                  </a:extLst>
                </a:gridCol>
                <a:gridCol w="1651245">
                  <a:extLst>
                    <a:ext uri="{9D8B030D-6E8A-4147-A177-3AD203B41FA5}">
                      <a16:colId xmlns:a16="http://schemas.microsoft.com/office/drawing/2014/main" val="3899343573"/>
                    </a:ext>
                  </a:extLst>
                </a:gridCol>
              </a:tblGrid>
              <a:tr h="251966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Nom en français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Nom SHP standard bois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 de valeur std bois + DFCI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Description std bois  + DFCI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Exemples de valeurs possibles std bois + DFCI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Obligatoire std bois + DFCI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BDTopo</a:t>
                      </a:r>
                      <a:endParaRPr lang="fr-FR" sz="1100" b="0" i="0" u="none" strike="noStrike" dirty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question GT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871356"/>
                  </a:ext>
                </a:extLst>
              </a:tr>
              <a:tr h="294636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Restriction saisonnière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RESTRICTION_SAISON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Booléen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Tronçon pouvant être soumis à une restriction saisonnière (ex : col, dégel)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Oui / Non (par </a:t>
                      </a:r>
                      <a:r>
                        <a:rPr lang="fr-FR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defaut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: Non)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Optionnel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SQL/GPKG : </a:t>
                      </a:r>
                      <a:r>
                        <a:rPr lang="fr-FR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periode_de_fermeture</a:t>
                      </a:r>
                      <a:b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SHP : FERMETURE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uniquement besoin métier? Si non, à intégrer dans le </a:t>
                      </a:r>
                      <a:r>
                        <a:rPr lang="fr-FR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json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de la BDTOPO ?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704065"/>
                  </a:ext>
                </a:extLst>
              </a:tr>
              <a:tr h="23571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Gabarit DFCI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3" marR="1163" marT="11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Liste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Gabarit DFCI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Sans valeur | Poids lourd | Super poids lourd | Véhicule léger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SQL/GPKG : </a:t>
                      </a:r>
                      <a:b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SHP : GAB_DFCI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11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attribut métier DFCI, pas de question BD TOPO</a:t>
                      </a:r>
                      <a:endParaRPr lang="fr-FR"/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7669157"/>
                  </a:ext>
                </a:extLst>
              </a:tr>
              <a:tr h="176783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Pente maximale DFCI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3" marR="1163" marT="11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Entier (%)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Pente maximale DFCI 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SQL/GPKG : </a:t>
                      </a:r>
                      <a:b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SHP : PTMAX_DFCI</a:t>
                      </a: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attribut métier DFCI, pas de question </a:t>
                      </a: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 TOPO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63" marR="1163" marT="11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655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639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610655E-B77F-4F32-B6F8-28D3566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931" y="110006"/>
            <a:ext cx="6434853" cy="720000"/>
          </a:xfrm>
        </p:spPr>
        <p:txBody>
          <a:bodyPr/>
          <a:lstStyle/>
          <a:p>
            <a:r>
              <a:rPr lang="fr-FR" sz="2000"/>
              <a:t>Partie 3 : Recenser les types des restrictions</a:t>
            </a:r>
            <a:r>
              <a:rPr lang="fr-FR" sz="2700" dirty="0"/>
              <a:t> </a:t>
            </a:r>
            <a:r>
              <a:rPr lang="fr-FR" sz="2000"/>
              <a:t>physiques et réglementaires </a:t>
            </a:r>
            <a:r>
              <a:rPr lang="fr-FR" sz="2700" dirty="0"/>
              <a:t> </a:t>
            </a:r>
            <a:br>
              <a:rPr lang="fr-FR" sz="2800" dirty="0"/>
            </a:br>
            <a:br>
              <a:rPr lang="fr-FR" dirty="0"/>
            </a:b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327856-9D19-42FC-B302-147DEBEE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68900-EE89-4C19-A528-550BE765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36020-CB3B-4053-B084-023C9F7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E641110-1A17-4AE5-9865-1E3F6048B42A}"/>
              </a:ext>
            </a:extLst>
          </p:cNvPr>
          <p:cNvSpPr txBox="1"/>
          <p:nvPr/>
        </p:nvSpPr>
        <p:spPr>
          <a:xfrm>
            <a:off x="332347" y="1385236"/>
            <a:ext cx="77903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5050102010706020507" pitchFamily="18" charset="2"/>
              <a:buChar char="•"/>
            </a:pPr>
            <a:r>
              <a:rPr lang="fr-FR"/>
              <a:t>+ 5 attributs métier en lien avec équipement / contrainte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A09426-CAE9-4C4A-BF8B-97FEA72A783C}"/>
              </a:ext>
            </a:extLst>
          </p:cNvPr>
          <p:cNvSpPr txBox="1"/>
          <p:nvPr/>
        </p:nvSpPr>
        <p:spPr>
          <a:xfrm>
            <a:off x="328506" y="1858389"/>
            <a:ext cx="576140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Aire de retournement DFCI 	(RETOURDFCI)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Impasse DFCI 		(IMPAS_DFCI)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Pistes DFCI fossés		(DFCI_FOSSE)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Zone de croisement DFCI	(CROIS_DFCI)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Ouvrage d’art limitant DFCI	(OALIM_DFCI)</a:t>
            </a:r>
          </a:p>
        </p:txBody>
      </p:sp>
    </p:spTree>
    <p:extLst>
      <p:ext uri="{BB962C8B-B14F-4D97-AF65-F5344CB8AC3E}">
        <p14:creationId xmlns:p14="http://schemas.microsoft.com/office/powerpoint/2010/main" val="320728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610655E-B77F-4F32-B6F8-28D3566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0" y="98198"/>
            <a:ext cx="7022844" cy="360000"/>
          </a:xfrm>
        </p:spPr>
        <p:txBody>
          <a:bodyPr/>
          <a:lstStyle/>
          <a:p>
            <a:endParaRPr lang="fr-FR" sz="18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327856-9D19-42FC-B302-147DEBEE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68900-EE89-4C19-A528-550BE765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36020-CB3B-4053-B084-023C9F7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29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58DDBED4-0901-4509-AFE8-BED600D21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720381"/>
              </p:ext>
            </p:extLst>
          </p:nvPr>
        </p:nvGraphicFramePr>
        <p:xfrm>
          <a:off x="360000" y="811712"/>
          <a:ext cx="8424000" cy="3618273"/>
        </p:xfrm>
        <a:graphic>
          <a:graphicData uri="http://schemas.openxmlformats.org/drawingml/2006/table">
            <a:tbl>
              <a:tblPr/>
              <a:tblGrid>
                <a:gridCol w="1053000">
                  <a:extLst>
                    <a:ext uri="{9D8B030D-6E8A-4147-A177-3AD203B41FA5}">
                      <a16:colId xmlns:a16="http://schemas.microsoft.com/office/drawing/2014/main" val="2291996098"/>
                    </a:ext>
                  </a:extLst>
                </a:gridCol>
                <a:gridCol w="1053000">
                  <a:extLst>
                    <a:ext uri="{9D8B030D-6E8A-4147-A177-3AD203B41FA5}">
                      <a16:colId xmlns:a16="http://schemas.microsoft.com/office/drawing/2014/main" val="2807410"/>
                    </a:ext>
                  </a:extLst>
                </a:gridCol>
                <a:gridCol w="1053000">
                  <a:extLst>
                    <a:ext uri="{9D8B030D-6E8A-4147-A177-3AD203B41FA5}">
                      <a16:colId xmlns:a16="http://schemas.microsoft.com/office/drawing/2014/main" val="3903783135"/>
                    </a:ext>
                  </a:extLst>
                </a:gridCol>
                <a:gridCol w="1053000">
                  <a:extLst>
                    <a:ext uri="{9D8B030D-6E8A-4147-A177-3AD203B41FA5}">
                      <a16:colId xmlns:a16="http://schemas.microsoft.com/office/drawing/2014/main" val="1852965555"/>
                    </a:ext>
                  </a:extLst>
                </a:gridCol>
                <a:gridCol w="1053000">
                  <a:extLst>
                    <a:ext uri="{9D8B030D-6E8A-4147-A177-3AD203B41FA5}">
                      <a16:colId xmlns:a16="http://schemas.microsoft.com/office/drawing/2014/main" val="1305946789"/>
                    </a:ext>
                  </a:extLst>
                </a:gridCol>
                <a:gridCol w="583295">
                  <a:extLst>
                    <a:ext uri="{9D8B030D-6E8A-4147-A177-3AD203B41FA5}">
                      <a16:colId xmlns:a16="http://schemas.microsoft.com/office/drawing/2014/main" val="1000507196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1200148511"/>
                    </a:ext>
                  </a:extLst>
                </a:gridCol>
                <a:gridCol w="1613179">
                  <a:extLst>
                    <a:ext uri="{9D8B030D-6E8A-4147-A177-3AD203B41FA5}">
                      <a16:colId xmlns:a16="http://schemas.microsoft.com/office/drawing/2014/main" val="3348835097"/>
                    </a:ext>
                  </a:extLst>
                </a:gridCol>
              </a:tblGrid>
              <a:tr h="509693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Nom en français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Nom SHP standard bois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 de valeur std bois + DFCI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Description std bois  + DFCI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Exemples de valeurs possibles std bois + DFCI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Obligatoire std bois + DFCI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BDTopo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question GT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535655"/>
                  </a:ext>
                </a:extLst>
              </a:tr>
              <a:tr h="572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Aire de retournement DFCI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511" marR="2511" marT="25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Liste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Aire de retournement DFCI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Sans valeur | Aucune | Au moins une aire | Plusieurs aires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SQL/GPKG : </a:t>
                      </a:r>
                      <a:b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SHP : RETOURDFCI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pas de lien sémantique avec table équipement ?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294886"/>
                  </a:ext>
                </a:extLst>
              </a:tr>
              <a:tr h="38144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Impasse DFCI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511" marR="2511" marT="25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Booléen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Impasse DFCI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SQL/GPKG : </a:t>
                      </a:r>
                      <a:b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SHP : IMPAS_DFCI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attribut métier DFCI, pas de question BD TOPO</a:t>
                      </a:r>
                      <a:endParaRPr lang="fr-F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290951"/>
                  </a:ext>
                </a:extLst>
              </a:tr>
              <a:tr h="858256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Piste DFCI fossés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511" marR="2511" marT="25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Liste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Piste DFCI fossés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Sans valeur | Aucun | Fossé à droite | Fossé à gauche | Fossés à droite et à gauche</a:t>
                      </a:r>
                    </a:p>
                  </a:txBody>
                  <a:tcPr marL="2511" marR="2511" marT="25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SQL/GPKG : </a:t>
                      </a:r>
                      <a:b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SHP : DFCI_FOSSE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attribut métier DFCI, pas de question </a:t>
                      </a:r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 TOPO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0591834"/>
                  </a:ext>
                </a:extLst>
              </a:tr>
              <a:tr h="572171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Zone de croisement DFCI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511" marR="2511" marT="25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Liste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Zone de croisement DFCI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Sans valeur | Aucune | Au moins une zone | Plusieurs zones</a:t>
                      </a:r>
                    </a:p>
                  </a:txBody>
                  <a:tcPr marL="2511" marR="2511" marT="25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SQL/GPKG : </a:t>
                      </a:r>
                      <a:b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SHP : CROIS_DFCI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pas de lien sémantique avec table équipement ?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898621"/>
                  </a:ext>
                </a:extLst>
              </a:tr>
              <a:tr h="476809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Ouvrage d'art limitant DFCI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511" marR="2511" marT="25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Booléen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Ouvrage d'art limitant DFCI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SQL/GPKG : </a:t>
                      </a:r>
                      <a:b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SHP : OALIM_DFCI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pas de lien sémantique avec table équipement ?</a:t>
                      </a:r>
                    </a:p>
                  </a:txBody>
                  <a:tcPr marL="2511" marR="2511" marT="25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384575"/>
                  </a:ext>
                </a:extLst>
              </a:tr>
            </a:tbl>
          </a:graphicData>
        </a:graphic>
      </p:graphicFrame>
      <p:sp>
        <p:nvSpPr>
          <p:cNvPr id="8" name="Titre 6">
            <a:extLst>
              <a:ext uri="{FF2B5EF4-FFF2-40B4-BE49-F238E27FC236}">
                <a16:creationId xmlns:a16="http://schemas.microsoft.com/office/drawing/2014/main" id="{0FDD1C3E-1CE7-A678-C377-19184D4DBE50}"/>
              </a:ext>
            </a:extLst>
          </p:cNvPr>
          <p:cNvSpPr txBox="1">
            <a:spLocks/>
          </p:cNvSpPr>
          <p:nvPr/>
        </p:nvSpPr>
        <p:spPr bwMode="gray">
          <a:xfrm>
            <a:off x="2699931" y="110006"/>
            <a:ext cx="6434853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/>
              <a:t>Partie 3 : Recenser les types des restrictions</a:t>
            </a:r>
            <a:r>
              <a:rPr lang="fr-FR" sz="2700" dirty="0"/>
              <a:t> </a:t>
            </a:r>
            <a:r>
              <a:rPr lang="fr-FR" sz="2000"/>
              <a:t>physiques et réglementaires </a:t>
            </a:r>
            <a:r>
              <a:rPr lang="fr-FR" sz="2700" dirty="0"/>
              <a:t> </a:t>
            </a:r>
            <a:br>
              <a:rPr lang="fr-FR" sz="2800" dirty="0"/>
            </a:br>
            <a:br>
              <a:rPr lang="fr-FR" dirty="0"/>
            </a:b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08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EFE395B-DB4E-4519-807C-CB8B92945B67}"/>
              </a:ext>
            </a:extLst>
          </p:cNvPr>
          <p:cNvSpPr txBox="1"/>
          <p:nvPr/>
        </p:nvSpPr>
        <p:spPr>
          <a:xfrm>
            <a:off x="307033" y="1431041"/>
            <a:ext cx="6301585" cy="1423467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8"/>
            <a:r>
              <a:rPr lang="fr-FR" sz="4400" b="1">
                <a:solidFill>
                  <a:srgbClr val="554538"/>
                </a:solidFill>
                <a:latin typeface="Calibri"/>
                <a:ea typeface="Calibri"/>
                <a:cs typeface="Calibri"/>
              </a:rPr>
              <a:t>1.Rappel et mise à niveau BDTOPO/BDUni 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EF5CDFBA-28C7-4803-A3C1-549F88EA3EF8}"/>
              </a:ext>
            </a:extLst>
          </p:cNvPr>
          <p:cNvSpPr txBox="1">
            <a:spLocks/>
          </p:cNvSpPr>
          <p:nvPr/>
        </p:nvSpPr>
        <p:spPr>
          <a:xfrm>
            <a:off x="8278324" y="4860000"/>
            <a:ext cx="745028" cy="21600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5588F01B-8BA8-4E52-9ECA-78FE89B5F248}" type="slidenum">
              <a:rPr lang="fr-FR" sz="825" smtClean="0">
                <a:solidFill>
                  <a:srgbClr val="7D7D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defRPr/>
              </a:pPr>
              <a:t>3</a:t>
            </a:fld>
            <a:endParaRPr lang="fr-FR" sz="825">
              <a:solidFill>
                <a:srgbClr val="7D7D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EF9BD45-FFD1-40A7-8767-C5D2B2AD7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233" y="1831830"/>
            <a:ext cx="2031073" cy="2031073"/>
          </a:xfrm>
          <a:prstGeom prst="rect">
            <a:avLst/>
          </a:prstGeom>
          <a:ln>
            <a:noFill/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6FA1ABA-080B-43C5-BDDA-CBDD8337AF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254" y="3119806"/>
            <a:ext cx="965807" cy="965807"/>
          </a:xfrm>
          <a:prstGeom prst="rect">
            <a:avLst/>
          </a:prstGeom>
          <a:ln>
            <a:noFill/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2CD6693-DCCC-45F2-B5C8-6BD8F5C1DE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80731" y="2897098"/>
            <a:ext cx="965806" cy="965806"/>
          </a:xfrm>
          <a:prstGeom prst="rect">
            <a:avLst/>
          </a:prstGeom>
          <a:ln>
            <a:noFill/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323C8FF-CEBE-4CA1-8574-6615CE2700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988" y="2613772"/>
            <a:ext cx="235498" cy="235498"/>
          </a:xfrm>
          <a:prstGeom prst="rect">
            <a:avLst/>
          </a:prstGeom>
          <a:ln>
            <a:noFill/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8074C31-4503-4B00-BE1B-3B30B390F3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693" y="2731520"/>
            <a:ext cx="585413" cy="5854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2104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610655E-B77F-4F32-B6F8-28D3566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145" y="110006"/>
            <a:ext cx="6358856" cy="720000"/>
          </a:xfrm>
        </p:spPr>
        <p:txBody>
          <a:bodyPr/>
          <a:lstStyle/>
          <a:p>
            <a:r>
              <a:rPr lang="fr-FR"/>
              <a:t>Partie 4 : </a:t>
            </a:r>
            <a:r>
              <a:rPr lang="fr-FR" sz="2800" dirty="0"/>
              <a:t>Discuter des autres attributs métier </a:t>
            </a:r>
            <a:br>
              <a:rPr lang="fr-FR" sz="2800" dirty="0"/>
            </a:br>
            <a:br>
              <a:rPr lang="fr-FR" sz="2800" dirty="0"/>
            </a:b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327856-9D19-42FC-B302-147DEBEE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68900-EE89-4C19-A528-550BE765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36020-CB3B-4053-B084-023C9F7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2CFE3F8-6D58-4FF5-B094-2F48E738B763}"/>
              </a:ext>
            </a:extLst>
          </p:cNvPr>
          <p:cNvSpPr txBox="1"/>
          <p:nvPr/>
        </p:nvSpPr>
        <p:spPr>
          <a:xfrm>
            <a:off x="360000" y="1385236"/>
            <a:ext cx="414937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/>
              <a:t>6 attributs à étudier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0B5FE8-42A3-4066-A014-470A2E2CAE07}"/>
              </a:ext>
            </a:extLst>
          </p:cNvPr>
          <p:cNvSpPr txBox="1"/>
          <p:nvPr/>
        </p:nvSpPr>
        <p:spPr>
          <a:xfrm>
            <a:off x="321760" y="1871660"/>
            <a:ext cx="846223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,Sans-Serif" panose="05000000000000000000" pitchFamily="2" charset="2"/>
              <a:buChar char="q"/>
            </a:pPr>
            <a:r>
              <a:rPr lang="fr-FR"/>
              <a:t>Piste DFCI			(1 valeur du [type de route] de RNN)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Piste DFCI (</a:t>
            </a:r>
            <a:r>
              <a:rPr lang="fr-FR" err="1"/>
              <a:t>booleen</a:t>
            </a:r>
            <a:r>
              <a:rPr lang="fr-FR" dirty="0"/>
              <a:t>)		(PISTE_DFCI)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Piste DFCI débroussaillée	(DFCI_DEBRO)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Vitesse moyenne DFCI	(VIT_DFCI)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/>
              <a:t>Catégorie DFCI		(CAT_DFCI)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dirty="0"/>
              <a:t>Sens de circulation DFCI	(SENS_DFCI)</a:t>
            </a:r>
          </a:p>
        </p:txBody>
      </p:sp>
    </p:spTree>
    <p:extLst>
      <p:ext uri="{BB962C8B-B14F-4D97-AF65-F5344CB8AC3E}">
        <p14:creationId xmlns:p14="http://schemas.microsoft.com/office/powerpoint/2010/main" val="3036665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610655E-B77F-4F32-B6F8-28D3566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923" y="110006"/>
            <a:ext cx="6342078" cy="720000"/>
          </a:xfrm>
        </p:spPr>
        <p:txBody>
          <a:bodyPr/>
          <a:lstStyle/>
          <a:p>
            <a:r>
              <a:rPr lang="fr-FR" dirty="0"/>
              <a:t>Partie 4 : </a:t>
            </a:r>
            <a:r>
              <a:rPr lang="fr-FR" sz="2800" dirty="0"/>
              <a:t>Discuter des autres attributs métier </a:t>
            </a:r>
            <a:br>
              <a:rPr lang="fr-FR" sz="2800" dirty="0"/>
            </a:br>
            <a:br>
              <a:rPr lang="fr-FR" sz="2800" dirty="0"/>
            </a:b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327856-9D19-42FC-B302-147DEBEE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68900-EE89-4C19-A528-550BE765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36020-CB3B-4053-B084-023C9F7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31</a:t>
            </a:fld>
            <a:endParaRPr lang="fr-FR"/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F82985A3-1D6A-4C6D-85F6-B9E8E0729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827341"/>
              </p:ext>
            </p:extLst>
          </p:nvPr>
        </p:nvGraphicFramePr>
        <p:xfrm>
          <a:off x="144380" y="1049153"/>
          <a:ext cx="8845616" cy="4037575"/>
        </p:xfrm>
        <a:graphic>
          <a:graphicData uri="http://schemas.openxmlformats.org/drawingml/2006/table">
            <a:tbl>
              <a:tblPr/>
              <a:tblGrid>
                <a:gridCol w="1076547">
                  <a:extLst>
                    <a:ext uri="{9D8B030D-6E8A-4147-A177-3AD203B41FA5}">
                      <a16:colId xmlns:a16="http://schemas.microsoft.com/office/drawing/2014/main" val="2467707166"/>
                    </a:ext>
                  </a:extLst>
                </a:gridCol>
                <a:gridCol w="708334">
                  <a:extLst>
                    <a:ext uri="{9D8B030D-6E8A-4147-A177-3AD203B41FA5}">
                      <a16:colId xmlns:a16="http://schemas.microsoft.com/office/drawing/2014/main" val="2176143559"/>
                    </a:ext>
                  </a:extLst>
                </a:gridCol>
                <a:gridCol w="691174">
                  <a:extLst>
                    <a:ext uri="{9D8B030D-6E8A-4147-A177-3AD203B41FA5}">
                      <a16:colId xmlns:a16="http://schemas.microsoft.com/office/drawing/2014/main" val="2980501666"/>
                    </a:ext>
                  </a:extLst>
                </a:gridCol>
                <a:gridCol w="1273912">
                  <a:extLst>
                    <a:ext uri="{9D8B030D-6E8A-4147-A177-3AD203B41FA5}">
                      <a16:colId xmlns:a16="http://schemas.microsoft.com/office/drawing/2014/main" val="817066724"/>
                    </a:ext>
                  </a:extLst>
                </a:gridCol>
                <a:gridCol w="889409">
                  <a:extLst>
                    <a:ext uri="{9D8B030D-6E8A-4147-A177-3AD203B41FA5}">
                      <a16:colId xmlns:a16="http://schemas.microsoft.com/office/drawing/2014/main" val="3244294295"/>
                    </a:ext>
                  </a:extLst>
                </a:gridCol>
                <a:gridCol w="779236">
                  <a:extLst>
                    <a:ext uri="{9D8B030D-6E8A-4147-A177-3AD203B41FA5}">
                      <a16:colId xmlns:a16="http://schemas.microsoft.com/office/drawing/2014/main" val="755804999"/>
                    </a:ext>
                  </a:extLst>
                </a:gridCol>
                <a:gridCol w="1121402">
                  <a:extLst>
                    <a:ext uri="{9D8B030D-6E8A-4147-A177-3AD203B41FA5}">
                      <a16:colId xmlns:a16="http://schemas.microsoft.com/office/drawing/2014/main" val="632991658"/>
                    </a:ext>
                  </a:extLst>
                </a:gridCol>
                <a:gridCol w="2305602">
                  <a:extLst>
                    <a:ext uri="{9D8B030D-6E8A-4147-A177-3AD203B41FA5}">
                      <a16:colId xmlns:a16="http://schemas.microsoft.com/office/drawing/2014/main" val="3481051869"/>
                    </a:ext>
                  </a:extLst>
                </a:gridCol>
              </a:tblGrid>
              <a:tr h="36102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Nom en français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Nom SHP standard bois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 de valeur std bois + DFCI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Description std bois  + DFCI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Exemples de valeurs possibles std bois + DFCI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Obligatoire std bois + DFCI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BDTopo</a:t>
                      </a:r>
                      <a:endParaRPr lang="fr-FR" sz="1100" b="0" i="0" u="none" strike="noStrike" dirty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question GT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671302"/>
                  </a:ext>
                </a:extLst>
              </a:tr>
              <a:tr h="67547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 de route = Piste DFCI (pour nom et numéro de route DFCI)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numéro ou nom piste DFCI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Classe Route numérotée ou nommée. Information redescendue sur la classe Tronçon de route</a:t>
                      </a:r>
                      <a:b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SQL/GPKG : </a:t>
                      </a:r>
                      <a:b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SHP : 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72185"/>
                  </a:ext>
                </a:extLst>
              </a:tr>
              <a:tr h="562893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Piste DFCI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843" marR="2843" marT="28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Booléen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Piste DFCI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SQL/GPKG : </a:t>
                      </a:r>
                      <a:b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SHP : PISTE_DFCI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attribut métier, pas de question BD 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TOPO</a:t>
                      </a:r>
                      <a:b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Besoin à venir ? : Piste uniquement DFCI (réglementaire) | Piste entre autre DFCI | sans valeur (non DFCI)</a:t>
                      </a:r>
                      <a:b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quelles restrictions de circulation hors DFCI ?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335851"/>
                  </a:ext>
                </a:extLst>
              </a:tr>
              <a:tr h="22515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Piste DFCI débroussaillée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843" marR="2843" marT="28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Booléen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Piste DFCI débroussaillée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SQL/GPKG : </a:t>
                      </a:r>
                      <a:b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SHP : DFCI_DEBRO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attribut métier, pas de question </a:t>
                      </a: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 TOPO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409466"/>
                  </a:ext>
                </a:extLst>
              </a:tr>
              <a:tr h="22515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Vitesse moyenne DFCI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843" marR="2843" marT="28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Entier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Vitesse moyenne DFCI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SQL/GPKG : </a:t>
                      </a:r>
                      <a:b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SHP : VIT_DFCI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attribut métier, pas de question BD TOPO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163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112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610655E-B77F-4F32-B6F8-28D3566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201" y="110006"/>
            <a:ext cx="6249799" cy="720000"/>
          </a:xfrm>
        </p:spPr>
        <p:txBody>
          <a:bodyPr/>
          <a:lstStyle/>
          <a:p>
            <a:r>
              <a:rPr lang="fr-FR" dirty="0"/>
              <a:t>Partie 4 : </a:t>
            </a:r>
            <a:r>
              <a:rPr lang="fr-FR" sz="2800" dirty="0"/>
              <a:t>Discuter des autres attributs métier </a:t>
            </a:r>
            <a:br>
              <a:rPr lang="fr-FR" sz="2800" dirty="0"/>
            </a:br>
            <a:br>
              <a:rPr lang="fr-FR" sz="2800" dirty="0"/>
            </a:b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327856-9D19-42FC-B302-147DEBEE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68900-EE89-4C19-A528-550BE765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36020-CB3B-4053-B084-023C9F7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32</a:t>
            </a:fld>
            <a:endParaRPr lang="fr-FR"/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F82985A3-1D6A-4C6D-85F6-B9E8E0729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236240"/>
              </p:ext>
            </p:extLst>
          </p:nvPr>
        </p:nvGraphicFramePr>
        <p:xfrm>
          <a:off x="144380" y="1049153"/>
          <a:ext cx="8845616" cy="3026049"/>
        </p:xfrm>
        <a:graphic>
          <a:graphicData uri="http://schemas.openxmlformats.org/drawingml/2006/table">
            <a:tbl>
              <a:tblPr/>
              <a:tblGrid>
                <a:gridCol w="1076547">
                  <a:extLst>
                    <a:ext uri="{9D8B030D-6E8A-4147-A177-3AD203B41FA5}">
                      <a16:colId xmlns:a16="http://schemas.microsoft.com/office/drawing/2014/main" val="2467707166"/>
                    </a:ext>
                  </a:extLst>
                </a:gridCol>
                <a:gridCol w="708334">
                  <a:extLst>
                    <a:ext uri="{9D8B030D-6E8A-4147-A177-3AD203B41FA5}">
                      <a16:colId xmlns:a16="http://schemas.microsoft.com/office/drawing/2014/main" val="2176143559"/>
                    </a:ext>
                  </a:extLst>
                </a:gridCol>
                <a:gridCol w="691174">
                  <a:extLst>
                    <a:ext uri="{9D8B030D-6E8A-4147-A177-3AD203B41FA5}">
                      <a16:colId xmlns:a16="http://schemas.microsoft.com/office/drawing/2014/main" val="2980501666"/>
                    </a:ext>
                  </a:extLst>
                </a:gridCol>
                <a:gridCol w="1273912">
                  <a:extLst>
                    <a:ext uri="{9D8B030D-6E8A-4147-A177-3AD203B41FA5}">
                      <a16:colId xmlns:a16="http://schemas.microsoft.com/office/drawing/2014/main" val="817066724"/>
                    </a:ext>
                  </a:extLst>
                </a:gridCol>
                <a:gridCol w="1026587">
                  <a:extLst>
                    <a:ext uri="{9D8B030D-6E8A-4147-A177-3AD203B41FA5}">
                      <a16:colId xmlns:a16="http://schemas.microsoft.com/office/drawing/2014/main" val="3244294295"/>
                    </a:ext>
                  </a:extLst>
                </a:gridCol>
                <a:gridCol w="642058">
                  <a:extLst>
                    <a:ext uri="{9D8B030D-6E8A-4147-A177-3AD203B41FA5}">
                      <a16:colId xmlns:a16="http://schemas.microsoft.com/office/drawing/2014/main" val="755804999"/>
                    </a:ext>
                  </a:extLst>
                </a:gridCol>
                <a:gridCol w="1121402">
                  <a:extLst>
                    <a:ext uri="{9D8B030D-6E8A-4147-A177-3AD203B41FA5}">
                      <a16:colId xmlns:a16="http://schemas.microsoft.com/office/drawing/2014/main" val="632991658"/>
                    </a:ext>
                  </a:extLst>
                </a:gridCol>
                <a:gridCol w="2305602">
                  <a:extLst>
                    <a:ext uri="{9D8B030D-6E8A-4147-A177-3AD203B41FA5}">
                      <a16:colId xmlns:a16="http://schemas.microsoft.com/office/drawing/2014/main" val="3481051869"/>
                    </a:ext>
                  </a:extLst>
                </a:gridCol>
              </a:tblGrid>
              <a:tr h="36102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 en français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 SHP standard bois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 de valeur std bois + DFCI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 std bois  + DFCI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Exemples de valeurs possibles std bois + DFCI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 std bois + DFCI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BDTopo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question GT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671302"/>
                  </a:ext>
                </a:extLst>
              </a:tr>
              <a:tr h="562893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Catégorie DFCI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843" marR="2843" marT="28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Liste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Catégorie DFCI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Sans valeur | 1ère catégorie | 2ème catégorie | 3ème catégorie | Hors catégorie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SQL/GPKG : </a:t>
                      </a:r>
                      <a:b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SHP : CAT_DFCI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attribut métier, pas de question BD TOPO</a:t>
                      </a:r>
                      <a:b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(En BD TOPO ont été privilégié des 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valeurs "en français" plutôt que des </a:t>
                      </a: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codes, pour faciliter l'utilisation des données)</a:t>
                      </a:r>
                    </a:p>
                    <a:p>
                      <a:pPr lvl="0" algn="l">
                        <a:buNone/>
                      </a:pPr>
                      <a:r>
                        <a:rPr lang="fr-FR" sz="11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"La catégorie est attribuée par tronçon en fonction de la fréquence des zones de croisement, des aires de retournement et de la présence d’impasses"</a:t>
                      </a:r>
                      <a:endParaRPr lang="fr-FR"/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090060"/>
                  </a:ext>
                </a:extLst>
              </a:tr>
              <a:tr h="450313"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 de circulation DFCI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843" marR="2843" marT="28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Sens de circulation DFCI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Sans valeur | Double sens | Sens direct | Sens inverse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SQL/GPKG : </a:t>
                      </a:r>
                      <a:b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SHP : SENS_DFCI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nécessaire ? L'attribut Sens de circulation de la </a:t>
                      </a:r>
                      <a:r>
                        <a:rPr lang="fr-FR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BDTopo</a:t>
                      </a: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n'est pas suffisant ou différent ?</a:t>
                      </a:r>
                    </a:p>
                  </a:txBody>
                  <a:tcPr marL="2843" marR="2843" marT="28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6895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2862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610655E-B77F-4F32-B6F8-28D3566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701" y="110006"/>
            <a:ext cx="6325300" cy="720000"/>
          </a:xfrm>
        </p:spPr>
        <p:txBody>
          <a:bodyPr/>
          <a:lstStyle/>
          <a:p>
            <a:r>
              <a:rPr lang="fr-FR" dirty="0"/>
              <a:t>Partie 6 : </a:t>
            </a:r>
            <a:r>
              <a:rPr lang="fr-FR" sz="2800" dirty="0"/>
              <a:t>Confirmer modification mineure BDTE</a:t>
            </a:r>
            <a:br>
              <a:rPr lang="fr-FR" sz="2800" dirty="0"/>
            </a:br>
            <a:br>
              <a:rPr lang="fr-FR" sz="2800" dirty="0"/>
            </a:b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327856-9D19-42FC-B302-147DEBEE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68900-EE89-4C19-A528-550BE765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36020-CB3B-4053-B084-023C9F7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2CFE3F8-6D58-4FF5-B094-2F48E738B763}"/>
              </a:ext>
            </a:extLst>
          </p:cNvPr>
          <p:cNvSpPr txBox="1"/>
          <p:nvPr/>
        </p:nvSpPr>
        <p:spPr>
          <a:xfrm>
            <a:off x="360000" y="1385236"/>
            <a:ext cx="4149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dirty="0"/>
              <a:t>2 attributs à étudier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0B5FE8-42A3-4066-A014-470A2E2CAE07}"/>
              </a:ext>
            </a:extLst>
          </p:cNvPr>
          <p:cNvSpPr txBox="1"/>
          <p:nvPr/>
        </p:nvSpPr>
        <p:spPr>
          <a:xfrm>
            <a:off x="321761" y="1871660"/>
            <a:ext cx="6608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/>
              <a:t>Réseau de transports exceptionnels (RESEAU_TE)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/>
              <a:t>Catégorie Transports exceptionnels (CAT_TE)</a:t>
            </a:r>
          </a:p>
        </p:txBody>
      </p:sp>
    </p:spTree>
    <p:extLst>
      <p:ext uri="{BB962C8B-B14F-4D97-AF65-F5344CB8AC3E}">
        <p14:creationId xmlns:p14="http://schemas.microsoft.com/office/powerpoint/2010/main" val="3640727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610655E-B77F-4F32-B6F8-28D3566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423" y="110006"/>
            <a:ext cx="6266577" cy="720000"/>
          </a:xfrm>
        </p:spPr>
        <p:txBody>
          <a:bodyPr/>
          <a:lstStyle/>
          <a:p>
            <a:r>
              <a:rPr lang="fr-FR"/>
              <a:t>Partie 5 : </a:t>
            </a:r>
            <a:r>
              <a:rPr lang="fr-FR" sz="2800" dirty="0"/>
              <a:t>Confirmer modif mineure BDTE</a:t>
            </a:r>
            <a:br>
              <a:rPr lang="fr-FR" sz="2800" dirty="0"/>
            </a:br>
            <a:br>
              <a:rPr lang="fr-FR" sz="2800" dirty="0"/>
            </a:b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327856-9D19-42FC-B302-147DEBEE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68900-EE89-4C19-A528-550BE765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36020-CB3B-4053-B084-023C9F7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34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27FFBEF7-AD5D-47F2-BFE1-B2FD6C031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627083"/>
              </p:ext>
            </p:extLst>
          </p:nvPr>
        </p:nvGraphicFramePr>
        <p:xfrm>
          <a:off x="360000" y="1414461"/>
          <a:ext cx="8423274" cy="2877933"/>
        </p:xfrm>
        <a:graphic>
          <a:graphicData uri="http://schemas.openxmlformats.org/drawingml/2006/table">
            <a:tbl>
              <a:tblPr/>
              <a:tblGrid>
                <a:gridCol w="1025145">
                  <a:extLst>
                    <a:ext uri="{9D8B030D-6E8A-4147-A177-3AD203B41FA5}">
                      <a16:colId xmlns:a16="http://schemas.microsoft.com/office/drawing/2014/main" val="3584726096"/>
                    </a:ext>
                  </a:extLst>
                </a:gridCol>
                <a:gridCol w="743230">
                  <a:extLst>
                    <a:ext uri="{9D8B030D-6E8A-4147-A177-3AD203B41FA5}">
                      <a16:colId xmlns:a16="http://schemas.microsoft.com/office/drawing/2014/main" val="3935342850"/>
                    </a:ext>
                  </a:extLst>
                </a:gridCol>
                <a:gridCol w="589458">
                  <a:extLst>
                    <a:ext uri="{9D8B030D-6E8A-4147-A177-3AD203B41FA5}">
                      <a16:colId xmlns:a16="http://schemas.microsoft.com/office/drawing/2014/main" val="1388631600"/>
                    </a:ext>
                  </a:extLst>
                </a:gridCol>
                <a:gridCol w="1213088">
                  <a:extLst>
                    <a:ext uri="{9D8B030D-6E8A-4147-A177-3AD203B41FA5}">
                      <a16:colId xmlns:a16="http://schemas.microsoft.com/office/drawing/2014/main" val="1426849536"/>
                    </a:ext>
                  </a:extLst>
                </a:gridCol>
                <a:gridCol w="965345">
                  <a:extLst>
                    <a:ext uri="{9D8B030D-6E8A-4147-A177-3AD203B41FA5}">
                      <a16:colId xmlns:a16="http://schemas.microsoft.com/office/drawing/2014/main" val="2038985726"/>
                    </a:ext>
                  </a:extLst>
                </a:gridCol>
                <a:gridCol w="623630">
                  <a:extLst>
                    <a:ext uri="{9D8B030D-6E8A-4147-A177-3AD203B41FA5}">
                      <a16:colId xmlns:a16="http://schemas.microsoft.com/office/drawing/2014/main" val="3605967573"/>
                    </a:ext>
                  </a:extLst>
                </a:gridCol>
                <a:gridCol w="1304416">
                  <a:extLst>
                    <a:ext uri="{9D8B030D-6E8A-4147-A177-3AD203B41FA5}">
                      <a16:colId xmlns:a16="http://schemas.microsoft.com/office/drawing/2014/main" val="69506433"/>
                    </a:ext>
                  </a:extLst>
                </a:gridCol>
                <a:gridCol w="1958962">
                  <a:extLst>
                    <a:ext uri="{9D8B030D-6E8A-4147-A177-3AD203B41FA5}">
                      <a16:colId xmlns:a16="http://schemas.microsoft.com/office/drawing/2014/main" val="308094008"/>
                    </a:ext>
                  </a:extLst>
                </a:gridCol>
              </a:tblGrid>
              <a:tr h="397244"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 en français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 SHP standard bois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 de valeur std bois + DFCI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 std bois  + DFCI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Exemples de valeurs possibles std bois + DFCI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 std bois + DFCI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BDTopo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question GT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448293"/>
                  </a:ext>
                </a:extLst>
              </a:tr>
              <a:tr h="619358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Réseau Transports exceptionnels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RESEAU_TE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Liste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Réseau permanent de transport exceptionnel auquel appartient le tronçon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 / 72 / 94 / 120 / Non concerné / Inconnu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SQL/GPKG : </a:t>
                      </a:r>
                      <a:r>
                        <a:rPr lang="nl-NL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reseau_te</a:t>
                      </a:r>
                      <a:b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SHP : RESEAU_TE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valeur dans la </a:t>
                      </a:r>
                      <a:r>
                        <a:rPr lang="fr-FR" sz="1200" b="0" i="0" u="none" strike="noStrike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BDTopo</a:t>
                      </a:r>
                      <a:r>
                        <a:rPr lang="fr-FR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: Sans valeur | 1TE | 2TE48 | TE120 | TE72 | TE94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0846680"/>
                  </a:ext>
                </a:extLst>
              </a:tr>
              <a:tr h="495487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Catégorie Transports exceptionnels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CAT_TE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Liste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Catégorie maximale de transport exceptionnel à laquelle appartient le tronçon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CAT1 / CAT2 / CAT3 / Non concerné / Inconnu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SQL/GPKG : </a:t>
                      </a:r>
                      <a:r>
                        <a:rPr lang="nl-NL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categorie_te</a:t>
                      </a:r>
                      <a:b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SHP : CAT_TE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Liste de valeurs différente du standard (validée par la DSR) : 48|72|94|120</a:t>
                      </a:r>
                    </a:p>
                  </a:txBody>
                  <a:tcPr marL="4271" marR="4271" marT="4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123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828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fr-FR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88F01B-8BA8-4E52-9ECA-78FE89B5F248}" type="slidenum">
              <a:rPr kumimoji="0" lang="fr-FR" sz="825" b="0" i="0" u="none" strike="noStrike" kern="1200" cap="none" spc="0" normalizeH="0" baseline="0" noProof="0" smtClean="0">
                <a:ln>
                  <a:noFill/>
                </a:ln>
                <a:solidFill>
                  <a:srgbClr val="7D7D6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fr-FR" sz="825" b="0" i="0" u="none" strike="noStrike" kern="1200" cap="none" spc="0" normalizeH="0" baseline="0" noProof="0">
              <a:ln>
                <a:noFill/>
              </a:ln>
              <a:solidFill>
                <a:srgbClr val="7D7D6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fr-FR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750" b="0" i="0" u="none" strike="noStrike" kern="1200" cap="none" spc="0" normalizeH="0" baseline="0" noProof="0">
              <a:ln>
                <a:noFill/>
              </a:ln>
              <a:solidFill>
                <a:srgbClr val="987D6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3F273C30-FC1D-0545-2F1A-57468750148E}"/>
                  </a:ext>
                </a:extLst>
              </p14:cNvPr>
              <p14:cNvContentPartPr/>
              <p14:nvPr/>
            </p14:nvContentPartPr>
            <p14:xfrm>
              <a:off x="-291022" y="-3765"/>
              <a:ext cx="6197" cy="6197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3F273C30-FC1D-0545-2F1A-5746875014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00872" y="-313615"/>
                <a:ext cx="619700" cy="6197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1114B76-0EAD-492D-B12C-3059C9651E4E}"/>
              </a:ext>
            </a:extLst>
          </p:cNvPr>
          <p:cNvSpPr>
            <a:spLocks noGrp="1"/>
          </p:cNvSpPr>
          <p:nvPr/>
        </p:nvSpPr>
        <p:spPr>
          <a:xfrm>
            <a:off x="507157" y="2001221"/>
            <a:ext cx="5463374" cy="3145291"/>
          </a:xfrm>
          <a:prstGeom prst="rect">
            <a:avLst/>
          </a:prstGeom>
        </p:spPr>
        <p:txBody>
          <a:bodyPr lIns="68580" tIns="34290" rIns="68580" bIns="34290" anchor="t"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fr-FR" sz="1800" b="0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Allez sur </a:t>
            </a:r>
            <a:r>
              <a:rPr lang="fr-FR" sz="1800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Menti.com</a:t>
            </a:r>
            <a:endParaRPr lang="fr-FR" sz="1013" dirty="0">
              <a:ea typeface="Calibri"/>
            </a:endParaRPr>
          </a:p>
          <a:p>
            <a:pPr marL="0" indent="0" algn="just">
              <a:buNone/>
            </a:pPr>
            <a:r>
              <a:rPr lang="fr-FR" sz="1800" b="0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Entre le code </a:t>
            </a:r>
            <a:r>
              <a:rPr lang="fr-FR" sz="1800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4542 5093</a:t>
            </a:r>
          </a:p>
          <a:p>
            <a:pPr marL="0" indent="0" algn="just">
              <a:buNone/>
            </a:pPr>
            <a:endParaRPr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Calibri"/>
              <a:cs typeface="Arial"/>
            </a:endParaRPr>
          </a:p>
          <a:p>
            <a:pPr marL="0" indent="0" algn="just">
              <a:buNone/>
            </a:pPr>
            <a:r>
              <a:rPr lang="fr-FR" sz="1800" b="0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ou</a:t>
            </a:r>
            <a:endParaRPr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Calibri"/>
              <a:cs typeface="Arial"/>
            </a:endParaRPr>
          </a:p>
          <a:p>
            <a:pPr marL="0" indent="0" algn="just">
              <a:buNone/>
            </a:pPr>
            <a:endParaRPr lang="fr-FR" sz="1800" b="0" dirty="0">
              <a:solidFill>
                <a:srgbClr val="000000"/>
              </a:solidFill>
              <a:latin typeface="Arial"/>
              <a:ea typeface="Calibri"/>
              <a:cs typeface="Arial"/>
            </a:endParaRPr>
          </a:p>
          <a:p>
            <a:pPr marL="0" indent="0" algn="just">
              <a:buNone/>
            </a:pPr>
            <a:r>
              <a:rPr lang="fr-FR" sz="1800" b="0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Allez sur</a:t>
            </a:r>
          </a:p>
          <a:p>
            <a:pPr marL="0" indent="0" algn="just">
              <a:buNone/>
            </a:pPr>
            <a:r>
              <a:rPr lang="fr-FR" sz="1800" dirty="0">
                <a:solidFill>
                  <a:srgbClr val="000000"/>
                </a:solidFill>
                <a:latin typeface="Arial"/>
                <a:ea typeface="Calibri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https://www.menti.com/alefqysyvx3h</a:t>
            </a:r>
            <a:r>
              <a:rPr lang="fr-FR" sz="1800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 </a:t>
            </a:r>
            <a:endParaRPr lang="fr-FR" sz="1013" dirty="0"/>
          </a:p>
          <a:p>
            <a:pPr marL="0" indent="0" algn="just">
              <a:buClr>
                <a:srgbClr val="554538"/>
              </a:buClr>
              <a:buNone/>
            </a:pPr>
            <a:endParaRPr lang="fr-FR" sz="1800" b="0" dirty="0">
              <a:solidFill>
                <a:schemeClr val="tx1"/>
              </a:solidFill>
              <a:latin typeface="Arial"/>
              <a:ea typeface="Calibri"/>
              <a:cs typeface="Arial"/>
            </a:endParaRPr>
          </a:p>
          <a:p>
            <a:pPr marL="0" indent="0" algn="just">
              <a:buClr>
                <a:srgbClr val="554538"/>
              </a:buClr>
              <a:buNone/>
            </a:pPr>
            <a:endParaRPr lang="fr-FR" sz="1800" b="0" dirty="0">
              <a:solidFill>
                <a:schemeClr val="tx1"/>
              </a:solidFill>
              <a:latin typeface="Arial"/>
              <a:ea typeface="Calibri"/>
              <a:cs typeface="Arial"/>
            </a:endParaRPr>
          </a:p>
          <a:p>
            <a:pPr lvl="1" indent="-257175" algn="just">
              <a:buClr>
                <a:srgbClr val="554538"/>
              </a:buClr>
              <a:buFont typeface="Webdings" panose="05030102010509060703" pitchFamily="18" charset="2"/>
              <a:buChar char="a"/>
            </a:pPr>
            <a:endParaRPr lang="fr-FR" sz="1013" b="0">
              <a:solidFill>
                <a:schemeClr val="tx1"/>
              </a:solidFill>
              <a:latin typeface="Calibri"/>
              <a:ea typeface="Calibri"/>
              <a:cs typeface="Arial"/>
            </a:endParaRPr>
          </a:p>
          <a:p>
            <a:pPr marL="257175" lvl="1" indent="0" algn="just">
              <a:buClr>
                <a:srgbClr val="554538"/>
              </a:buClr>
              <a:buNone/>
            </a:pPr>
            <a:endParaRPr lang="fr-FR" sz="1013" b="0">
              <a:solidFill>
                <a:schemeClr val="tx1"/>
              </a:solidFill>
              <a:latin typeface="Calibri"/>
              <a:ea typeface="Calibri"/>
              <a:cs typeface="Arial"/>
            </a:endParaRPr>
          </a:p>
          <a:p>
            <a:pPr marL="342900" lvl="1" indent="0" algn="just">
              <a:spcBef>
                <a:spcPts val="225"/>
              </a:spcBef>
              <a:buClr>
                <a:srgbClr val="554538"/>
              </a:buClr>
              <a:buNone/>
            </a:pPr>
            <a:endParaRPr lang="fr-FR" sz="975" b="0">
              <a:solidFill>
                <a:schemeClr val="tx1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just">
              <a:spcBef>
                <a:spcPts val="225"/>
              </a:spcBef>
              <a:buClr>
                <a:srgbClr val="554538"/>
              </a:buClr>
              <a:buFont typeface="Courier New" panose="02070309020205020404" pitchFamily="49" charset="0"/>
              <a:buChar char="o"/>
            </a:pPr>
            <a:endParaRPr lang="fr-FR" sz="300" b="0">
              <a:solidFill>
                <a:schemeClr val="tx1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just">
              <a:spcBef>
                <a:spcPts val="225"/>
              </a:spcBef>
              <a:buClr>
                <a:srgbClr val="554538"/>
              </a:buClr>
              <a:buFont typeface="Courier New" panose="02070309020205020404" pitchFamily="49" charset="0"/>
              <a:buChar char="o"/>
            </a:pPr>
            <a:endParaRPr lang="fr-FR" sz="300" b="0">
              <a:solidFill>
                <a:schemeClr val="tx1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just">
              <a:spcBef>
                <a:spcPts val="225"/>
              </a:spcBef>
              <a:buFont typeface="Courier New" panose="02070309020205020404" pitchFamily="49" charset="0"/>
              <a:buChar char="o"/>
            </a:pPr>
            <a:endParaRPr lang="fr-FR" sz="300" b="0">
              <a:solidFill>
                <a:schemeClr val="tx1"/>
              </a:solidFill>
              <a:latin typeface="Calibri"/>
              <a:ea typeface="Calibri"/>
              <a:cs typeface="Arial"/>
            </a:endParaRPr>
          </a:p>
          <a:p>
            <a:pPr marL="342900" lvl="1" indent="0" algn="just">
              <a:spcBef>
                <a:spcPts val="225"/>
              </a:spcBef>
              <a:buNone/>
            </a:pPr>
            <a:endParaRPr lang="fr-FR" sz="300" b="0">
              <a:solidFill>
                <a:schemeClr val="tx1"/>
              </a:solidFill>
              <a:latin typeface="Calibri"/>
              <a:ea typeface="Calibri"/>
              <a:cs typeface="Arial"/>
            </a:endParaRPr>
          </a:p>
        </p:txBody>
      </p:sp>
      <p:pic>
        <p:nvPicPr>
          <p:cNvPr id="6" name="Image 5" descr="Une image contenant motif, Graphique, pixel, conception&#10;&#10;Le contenu généré par l’IA peut être incorrect.">
            <a:extLst>
              <a:ext uri="{FF2B5EF4-FFF2-40B4-BE49-F238E27FC236}">
                <a16:creationId xmlns:a16="http://schemas.microsoft.com/office/drawing/2014/main" id="{27814CFE-286D-F5C4-1879-7F10D2486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816" y="1516694"/>
            <a:ext cx="2669722" cy="2637065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746BE03-907B-C006-796B-0DD5526E64F4}"/>
              </a:ext>
            </a:extLst>
          </p:cNvPr>
          <p:cNvSpPr>
            <a:spLocks noGrp="1"/>
          </p:cNvSpPr>
          <p:nvPr/>
        </p:nvSpPr>
        <p:spPr>
          <a:xfrm>
            <a:off x="1209284" y="784741"/>
            <a:ext cx="6157338" cy="500063"/>
          </a:xfrm>
          <a:prstGeom prst="rect">
            <a:avLst/>
          </a:prstGeom>
        </p:spPr>
        <p:txBody>
          <a:bodyPr lIns="68580" tIns="34290" rIns="68580" bIns="34290" anchor="t"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fr-FR" sz="3600" b="0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Comment participer?</a:t>
            </a:r>
            <a:endParaRPr lang="fr-FR" sz="3600"/>
          </a:p>
          <a:p>
            <a:pPr lvl="1" indent="-257175" algn="just">
              <a:buClr>
                <a:srgbClr val="554538"/>
              </a:buClr>
              <a:buFont typeface="Webdings" panose="05030102010509060703" pitchFamily="18" charset="2"/>
              <a:buChar char="a"/>
            </a:pPr>
            <a:endParaRPr lang="fr-FR" sz="101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Arial"/>
            </a:endParaRPr>
          </a:p>
          <a:p>
            <a:pPr marL="257175" lvl="1" indent="0" algn="just">
              <a:buClr>
                <a:srgbClr val="554538"/>
              </a:buClr>
              <a:buNone/>
            </a:pPr>
            <a:endParaRPr lang="fr-FR" sz="101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Arial"/>
            </a:endParaRPr>
          </a:p>
          <a:p>
            <a:pPr marL="342900" lvl="1" indent="0" algn="just">
              <a:spcBef>
                <a:spcPts val="225"/>
              </a:spcBef>
              <a:buClr>
                <a:srgbClr val="554538"/>
              </a:buClr>
              <a:buNone/>
            </a:pPr>
            <a:endParaRPr lang="fr-FR" sz="975" b="0">
              <a:solidFill>
                <a:schemeClr val="tx1"/>
              </a:solidFill>
              <a:latin typeface="Calibri"/>
              <a:cs typeface="Arial"/>
            </a:endParaRPr>
          </a:p>
          <a:p>
            <a:pPr marL="557213" lvl="1" indent="-214313" algn="just">
              <a:spcBef>
                <a:spcPts val="225"/>
              </a:spcBef>
              <a:buClr>
                <a:srgbClr val="554538"/>
              </a:buClr>
              <a:buFont typeface="Courier New" panose="02070309020205020404" pitchFamily="49" charset="0"/>
              <a:buChar char="o"/>
            </a:pPr>
            <a:endParaRPr lang="fr-FR" sz="300" b="0">
              <a:solidFill>
                <a:schemeClr val="tx1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just">
              <a:spcBef>
                <a:spcPts val="225"/>
              </a:spcBef>
              <a:buClr>
                <a:srgbClr val="554538"/>
              </a:buClr>
              <a:buFont typeface="Courier New" panose="02070309020205020404" pitchFamily="49" charset="0"/>
              <a:buChar char="o"/>
            </a:pPr>
            <a:endParaRPr lang="fr-FR" sz="300" b="0">
              <a:solidFill>
                <a:schemeClr val="tx1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just">
              <a:spcBef>
                <a:spcPts val="225"/>
              </a:spcBef>
              <a:buFont typeface="Courier New" panose="02070309020205020404" pitchFamily="49" charset="0"/>
              <a:buChar char="o"/>
            </a:pPr>
            <a:endParaRPr lang="fr-FR" sz="300" b="0">
              <a:solidFill>
                <a:schemeClr val="tx1"/>
              </a:solidFill>
              <a:latin typeface="Calibri"/>
              <a:ea typeface="Calibri"/>
              <a:cs typeface="Arial"/>
            </a:endParaRPr>
          </a:p>
          <a:p>
            <a:pPr marL="342900" lvl="1" indent="0" algn="just">
              <a:spcBef>
                <a:spcPts val="225"/>
              </a:spcBef>
              <a:buNone/>
            </a:pPr>
            <a:endParaRPr lang="fr-FR" sz="300" b="0">
              <a:solidFill>
                <a:schemeClr val="tx1"/>
              </a:solidFill>
              <a:latin typeface="Calibri"/>
              <a:ea typeface="Calibri"/>
              <a:cs typeface="Arial"/>
            </a:endParaRP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E49C5BB-83C0-C263-E0EA-E4836E072AA5}"/>
              </a:ext>
            </a:extLst>
          </p:cNvPr>
          <p:cNvSpPr>
            <a:spLocks noGrp="1"/>
          </p:cNvSpPr>
          <p:nvPr/>
        </p:nvSpPr>
        <p:spPr>
          <a:xfrm>
            <a:off x="6156841" y="3993307"/>
            <a:ext cx="2728339" cy="1153206"/>
          </a:xfrm>
          <a:prstGeom prst="rect">
            <a:avLst/>
          </a:prstGeom>
        </p:spPr>
        <p:txBody>
          <a:bodyPr lIns="68580" tIns="34290" rIns="68580" bIns="34290" anchor="t"/>
          <a:lstStyle>
            <a:defPPr>
              <a:defRPr lang="fr-F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fr-FR" sz="1800" b="0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Ou scannez le </a:t>
            </a:r>
            <a:r>
              <a:rPr lang="fr-FR" sz="1800" dirty="0">
                <a:solidFill>
                  <a:srgbClr val="000000"/>
                </a:solidFill>
                <a:latin typeface="Arial"/>
                <a:ea typeface="Calibri"/>
                <a:cs typeface="Arial"/>
              </a:rPr>
              <a:t>QR code</a:t>
            </a:r>
            <a:endParaRPr lang="fr-FR" sz="1013" dirty="0"/>
          </a:p>
          <a:p>
            <a:pPr marL="0" indent="0" algn="just">
              <a:buNone/>
            </a:pPr>
            <a:endParaRPr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Calibri"/>
              <a:cs typeface="Arial"/>
            </a:endParaRPr>
          </a:p>
          <a:p>
            <a:pPr lvl="1" indent="-257175" algn="just">
              <a:buChar char="a"/>
            </a:pPr>
            <a:endParaRPr lang="fr-FR" sz="101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Arial"/>
            </a:endParaRPr>
          </a:p>
          <a:p>
            <a:pPr marL="257175" lvl="1" indent="0" algn="just">
              <a:buFont typeface="Arial" panose="020B0604020202020204" pitchFamily="34" charset="0"/>
              <a:buNone/>
            </a:pPr>
            <a:endParaRPr lang="fr-FR" sz="1013" b="0">
              <a:solidFill>
                <a:srgbClr val="000000"/>
              </a:solidFill>
              <a:latin typeface="Calibri"/>
              <a:ea typeface="Calibri"/>
              <a:cs typeface="Arial"/>
            </a:endParaRPr>
          </a:p>
          <a:p>
            <a:pPr marL="342900" lvl="1" indent="0" algn="just">
              <a:spcBef>
                <a:spcPts val="225"/>
              </a:spcBef>
              <a:buFont typeface="Arial" panose="020B0604020202020204" pitchFamily="34" charset="0"/>
              <a:buNone/>
            </a:pPr>
            <a:endParaRPr lang="fr-FR" sz="975" b="0">
              <a:solidFill>
                <a:schemeClr val="tx1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just">
              <a:spcBef>
                <a:spcPts val="225"/>
              </a:spcBef>
              <a:buClr>
                <a:srgbClr val="554538"/>
              </a:buClr>
              <a:buFont typeface="Courier New" panose="02070309020205020404" pitchFamily="49" charset="0"/>
              <a:buChar char="o"/>
            </a:pPr>
            <a:endParaRPr lang="fr-FR" sz="300" b="0">
              <a:solidFill>
                <a:schemeClr val="tx1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just">
              <a:spcBef>
                <a:spcPts val="225"/>
              </a:spcBef>
              <a:buClr>
                <a:srgbClr val="554538"/>
              </a:buClr>
              <a:buFont typeface="Courier New" panose="02070309020205020404" pitchFamily="49" charset="0"/>
              <a:buChar char="o"/>
            </a:pPr>
            <a:endParaRPr lang="fr-FR" sz="300" b="0">
              <a:solidFill>
                <a:schemeClr val="tx1"/>
              </a:solidFill>
              <a:latin typeface="Calibri"/>
              <a:ea typeface="Calibri"/>
              <a:cs typeface="Arial"/>
            </a:endParaRPr>
          </a:p>
          <a:p>
            <a:pPr marL="557213" lvl="1" indent="-214313" algn="just">
              <a:spcBef>
                <a:spcPts val="225"/>
              </a:spcBef>
              <a:buFont typeface="Courier New" panose="02070309020205020404" pitchFamily="49" charset="0"/>
              <a:buChar char="o"/>
            </a:pPr>
            <a:endParaRPr lang="fr-FR" sz="300" b="0">
              <a:solidFill>
                <a:schemeClr val="tx1"/>
              </a:solidFill>
              <a:latin typeface="Calibri"/>
              <a:ea typeface="Calibri"/>
              <a:cs typeface="Arial"/>
            </a:endParaRPr>
          </a:p>
          <a:p>
            <a:pPr marL="342900" lvl="1" indent="0" algn="just">
              <a:spcBef>
                <a:spcPts val="225"/>
              </a:spcBef>
              <a:buNone/>
            </a:pPr>
            <a:endParaRPr lang="fr-FR" sz="300" b="0">
              <a:solidFill>
                <a:schemeClr val="tx1"/>
              </a:solidFill>
              <a:latin typeface="Calibri"/>
              <a:ea typeface="Calibri"/>
              <a:cs typeface="Arial"/>
            </a:endParaRPr>
          </a:p>
        </p:txBody>
      </p:sp>
      <p:pic>
        <p:nvPicPr>
          <p:cNvPr id="13" name="Image 12" descr="Une image contenant dessin humoristique, clipart, illustration&#10;&#10;Le contenu généré par l’IA peut être incorrect.">
            <a:extLst>
              <a:ext uri="{FF2B5EF4-FFF2-40B4-BE49-F238E27FC236}">
                <a16:creationId xmlns:a16="http://schemas.microsoft.com/office/drawing/2014/main" id="{BFB0CE03-4126-E7CA-6D37-E7FCBDA869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2081" y="2000429"/>
            <a:ext cx="1387928" cy="1469571"/>
          </a:xfrm>
          <a:prstGeom prst="rect">
            <a:avLst/>
          </a:prstGeom>
          <a:ln>
            <a:noFill/>
          </a:ln>
        </p:spPr>
      </p:pic>
      <p:sp>
        <p:nvSpPr>
          <p:cNvPr id="8" name="Titre 7">
            <a:extLst>
              <a:ext uri="{FF2B5EF4-FFF2-40B4-BE49-F238E27FC236}">
                <a16:creationId xmlns:a16="http://schemas.microsoft.com/office/drawing/2014/main" id="{5660AA50-6B88-8C5B-BD53-668578E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58" y="171670"/>
            <a:ext cx="8747165" cy="319196"/>
          </a:xfrm>
        </p:spPr>
        <p:txBody>
          <a:bodyPr/>
          <a:lstStyle/>
          <a:p>
            <a:pPr algn="r"/>
            <a:r>
              <a:rPr lang="fr-FR"/>
              <a:t>Futur nom du standard : Dessertes bois + DFCI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6103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B6FF4-88EC-4178-0F26-D29BE5502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13C4BC2F-E819-393C-C054-8568DDE6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/>
              <a:t>Atelier 2 :</a:t>
            </a:r>
            <a:r>
              <a:rPr lang="fr-FR" sz="3200" dirty="0"/>
              <a:t> </a:t>
            </a:r>
            <a:br>
              <a:rPr lang="fr-FR" dirty="0"/>
            </a:br>
            <a:r>
              <a:rPr lang="fr-FR" sz="2800" dirty="0"/>
              <a:t>LES PONCTUELS EQUIPEMENTS</a:t>
            </a:r>
            <a:br>
              <a:rPr lang="fr-FR" dirty="0"/>
            </a:b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0D4CE6-9457-94AF-631C-10B24ADB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79A73F-1857-3825-AB2F-B4F80F08D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59E215-FAAA-271B-3FA6-143175D36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A0FAFA19-86A9-BD4D-63D9-2C3A50C0588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7169" y="1982648"/>
            <a:ext cx="8424000" cy="2531473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fr-FR" sz="1600"/>
          </a:p>
          <a:p>
            <a:endParaRPr lang="fr-FR" sz="120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475F869-75A0-EB46-8733-AA0BCB423A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4641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C9564-A6DC-2523-C1EC-AF84DCCC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B8C06F9B-F702-FFDA-FBAF-6AB74571B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10006"/>
            <a:ext cx="7153836" cy="720000"/>
          </a:xfrm>
        </p:spPr>
        <p:txBody>
          <a:bodyPr/>
          <a:lstStyle/>
          <a:p>
            <a:br>
              <a:rPr lang="fr-FR" sz="2800" dirty="0"/>
            </a:br>
            <a:br>
              <a:rPr lang="fr-FR" sz="2800" dirty="0"/>
            </a:b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72E095-244A-97E7-2757-36458090B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09F7CB-F100-6A9B-DA43-F31BCFD6D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320675-3ECC-66B4-85B3-203881C93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14404D4-FFBC-45DD-B169-C884974AE3DE}"/>
              </a:ext>
            </a:extLst>
          </p:cNvPr>
          <p:cNvSpPr txBox="1"/>
          <p:nvPr/>
        </p:nvSpPr>
        <p:spPr>
          <a:xfrm>
            <a:off x="451516" y="835782"/>
            <a:ext cx="7794972" cy="43473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/>
              <a:t>Interaction moins forte avec la BD TOPO sur cette partie : la modélisation des ponctuels Equipement existe uniquement dans le </a:t>
            </a:r>
            <a:r>
              <a:rPr lang="fr-FR" dirty="0"/>
              <a:t>standard Desserte</a:t>
            </a:r>
            <a:endParaRPr lang="fr-FR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>
                <a:ea typeface="+mn-lt"/>
                <a:cs typeface="+mn-lt"/>
              </a:rPr>
              <a:t>Dans le standard : "Ponctuel lié géométriquement à un linéaire du thème « Tronçon »"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dirty="0"/>
          </a:p>
          <a:p>
            <a:r>
              <a:rPr lang="fr-FR"/>
              <a:t>14 champs à étudier </a:t>
            </a:r>
            <a:r>
              <a:rPr lang="fr-FR">
                <a:solidFill>
                  <a:srgbClr val="000000"/>
                </a:solidFill>
                <a:latin typeface="Marianne"/>
                <a:ea typeface="Calibri"/>
                <a:cs typeface="Calibri"/>
              </a:rPr>
              <a:t>:</a:t>
            </a:r>
            <a:endParaRPr lang="fr-FR" sz="105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171450" indent="-171450" fontAlgn="ctr">
              <a:buFont typeface="Wingdings" panose="05000000000000000000" pitchFamily="2" charset="2"/>
              <a:buChar char="q"/>
            </a:pPr>
            <a:r>
              <a:rPr lang="fr-F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ID</a:t>
            </a:r>
            <a:endParaRPr lang="fr-FR" sz="160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L="171450" indent="-17145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INSEE</a:t>
            </a:r>
            <a:r>
              <a:rPr lang="fr-FR" sz="1400" i="0" u="none" strike="noStrike" kern="120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_COM</a:t>
            </a:r>
            <a:endParaRPr lang="fr-FR" sz="1400" i="0" u="none" strike="noStrike">
              <a:effectLst/>
              <a:latin typeface="Arial"/>
              <a:ea typeface="Calibri"/>
              <a:cs typeface="Arial"/>
            </a:endParaRPr>
          </a:p>
          <a:p>
            <a:pPr marL="171450" indent="-171450" algn="l" rtl="0" eaLnBrk="1" fontAlgn="ctr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400" i="0" u="none" strike="noStrike" kern="12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NATURE</a:t>
            </a:r>
            <a:endParaRPr lang="fr-FR" sz="1400" i="0" u="none" strike="noStrike">
              <a:effectLst/>
              <a:latin typeface="Arial"/>
              <a:ea typeface="Calibri"/>
              <a:cs typeface="Arial"/>
            </a:endParaRPr>
          </a:p>
          <a:p>
            <a:pPr marL="171450" indent="-171450" algn="l" rtl="0" eaLnBrk="1" fontAlgn="ctr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400" i="0" u="none" strike="noStrike" kern="12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GESTION</a:t>
            </a:r>
            <a:endParaRPr lang="fr-FR" sz="1400" i="0" u="none" strike="noStrike">
              <a:effectLst/>
              <a:latin typeface="Arial"/>
              <a:ea typeface="Calibri"/>
              <a:cs typeface="Arial"/>
            </a:endParaRPr>
          </a:p>
          <a:p>
            <a:pPr marL="171450" indent="-171450" algn="l" rtl="0" eaLnBrk="1" fontAlgn="ctr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400" i="0" u="none" strike="noStrike" kern="12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REVETEMENT</a:t>
            </a:r>
            <a:endParaRPr lang="fr-FR" sz="1400" i="0" u="none" strike="noStrike">
              <a:effectLst/>
              <a:latin typeface="Arial"/>
              <a:ea typeface="Calibri"/>
              <a:cs typeface="Arial"/>
            </a:endParaRPr>
          </a:p>
          <a:p>
            <a:pPr marL="171450" indent="-171450" algn="l" rtl="0" eaLnBrk="1" fontAlgn="ctr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400" i="0" u="none" strike="noStrike" kern="12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NOM</a:t>
            </a:r>
          </a:p>
          <a:p>
            <a:pPr marL="171450" indent="-171450" algn="l" rtl="0" eaLnBrk="1" fontAlgn="ctr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fr-FR" sz="1050" b="0" i="0" u="none" strike="noStrike" dirty="0">
              <a:effectLst/>
              <a:latin typeface="Calibri"/>
              <a:ea typeface="Calibri"/>
              <a:cs typeface="Calibri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0485EF3-BEB2-6D55-584B-0E3B2C29E580}"/>
              </a:ext>
            </a:extLst>
          </p:cNvPr>
          <p:cNvSpPr txBox="1"/>
          <p:nvPr/>
        </p:nvSpPr>
        <p:spPr>
          <a:xfrm>
            <a:off x="2824843" y="3053443"/>
            <a:ext cx="274320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Wingdings,Sans-Serif"/>
              <a:buChar char="q"/>
            </a:pPr>
            <a:r>
              <a:rPr lang="fr-FR" sz="1400">
                <a:latin typeface="Calibri"/>
                <a:cs typeface="Arial"/>
              </a:rPr>
              <a:t>LONGUEUR​</a:t>
            </a:r>
            <a:endParaRPr lang="fr-FR" sz="1400">
              <a:latin typeface="Calibri"/>
              <a:ea typeface="Calibri"/>
              <a:cs typeface="Arial"/>
            </a:endParaRPr>
          </a:p>
          <a:p>
            <a:pPr marL="171450" indent="-171450">
              <a:buFont typeface="Wingdings,Sans-Serif"/>
              <a:buChar char="q"/>
            </a:pPr>
            <a:r>
              <a:rPr lang="fr-FR" sz="1400">
                <a:latin typeface="Calibri"/>
                <a:cs typeface="Arial"/>
              </a:rPr>
              <a:t>LARGEUR​</a:t>
            </a:r>
            <a:endParaRPr lang="fr-FR" sz="1400">
              <a:latin typeface="Calibri"/>
              <a:ea typeface="Calibri"/>
              <a:cs typeface="Arial"/>
            </a:endParaRPr>
          </a:p>
          <a:p>
            <a:pPr marL="171450" indent="-171450">
              <a:buFont typeface="Wingdings,Sans-Serif"/>
              <a:buChar char="q"/>
            </a:pPr>
            <a:r>
              <a:rPr lang="fr-FR" sz="1400">
                <a:latin typeface="Calibri"/>
                <a:cs typeface="Arial"/>
              </a:rPr>
              <a:t>COMMENTAIRE​</a:t>
            </a:r>
            <a:endParaRPr lang="fr-FR" sz="1400">
              <a:latin typeface="Calibri"/>
              <a:ea typeface="Calibri"/>
              <a:cs typeface="Arial"/>
            </a:endParaRPr>
          </a:p>
          <a:p>
            <a:pPr marL="171450" indent="-171450">
              <a:buFont typeface="Wingdings,Sans-Serif"/>
              <a:buChar char="q"/>
            </a:pPr>
            <a:r>
              <a:rPr lang="fr-FR" sz="1400">
                <a:latin typeface="Calibri"/>
                <a:cs typeface="Arial"/>
              </a:rPr>
              <a:t>PHOTO​</a:t>
            </a:r>
            <a:endParaRPr lang="fr-FR" sz="1400">
              <a:latin typeface="Calibri"/>
              <a:ea typeface="Calibri"/>
              <a:cs typeface="Arial"/>
            </a:endParaRPr>
          </a:p>
          <a:p>
            <a:pPr marL="171450" indent="-171450">
              <a:buFont typeface="Wingdings,Sans-Serif"/>
              <a:buChar char="q"/>
            </a:pPr>
            <a:r>
              <a:rPr lang="fr-FR" sz="1400">
                <a:latin typeface="Calibri"/>
                <a:cs typeface="Arial"/>
              </a:rPr>
              <a:t>LOCALISATION​</a:t>
            </a:r>
            <a:endParaRPr lang="fr-FR" sz="1400">
              <a:latin typeface="Calibri"/>
              <a:ea typeface="Calibri"/>
              <a:cs typeface="Arial"/>
            </a:endParaRPr>
          </a:p>
          <a:p>
            <a:pPr marL="171450" indent="-171450">
              <a:buFont typeface="Wingdings,Sans-Serif"/>
              <a:buChar char="q"/>
            </a:pPr>
            <a:r>
              <a:rPr lang="fr-FR" sz="1400">
                <a:latin typeface="Calibri"/>
                <a:cs typeface="Arial"/>
              </a:rPr>
              <a:t>CONTRIBUTEUR​</a:t>
            </a:r>
            <a:endParaRPr lang="fr-FR" sz="1400">
              <a:latin typeface="Calibri"/>
              <a:ea typeface="Calibri"/>
              <a:cs typeface="Arial"/>
            </a:endParaRPr>
          </a:p>
          <a:p>
            <a:pPr marL="171450" indent="-171450">
              <a:buFont typeface="Wingdings,Sans-Serif"/>
              <a:buChar char="q"/>
            </a:pPr>
            <a:r>
              <a:rPr lang="fr-FR" sz="1400">
                <a:latin typeface="Calibri"/>
                <a:cs typeface="Arial"/>
              </a:rPr>
              <a:t>DATE_MAJ</a:t>
            </a:r>
            <a:endParaRPr lang="fr-FR" sz="1400"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1566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C9564-A6DC-2523-C1EC-AF84DCCC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B8C06F9B-F702-FFDA-FBAF-6AB74571B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10006"/>
            <a:ext cx="7153836" cy="720000"/>
          </a:xfrm>
        </p:spPr>
        <p:txBody>
          <a:bodyPr/>
          <a:lstStyle/>
          <a:p>
            <a:br>
              <a:rPr lang="fr-FR" sz="2800" dirty="0"/>
            </a:br>
            <a:br>
              <a:rPr lang="fr-FR" sz="2800" dirty="0"/>
            </a:b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72E095-244A-97E7-2757-36458090B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09F7CB-F100-6A9B-DA43-F31BCFD6D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320675-3ECC-66B4-85B3-203881C93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38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08347E95-837A-4009-BD5D-133BF56FC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12888"/>
              </p:ext>
            </p:extLst>
          </p:nvPr>
        </p:nvGraphicFramePr>
        <p:xfrm>
          <a:off x="103817" y="474490"/>
          <a:ext cx="8933222" cy="4543407"/>
        </p:xfrm>
        <a:graphic>
          <a:graphicData uri="http://schemas.openxmlformats.org/drawingml/2006/table">
            <a:tbl>
              <a:tblPr/>
              <a:tblGrid>
                <a:gridCol w="1077411">
                  <a:extLst>
                    <a:ext uri="{9D8B030D-6E8A-4147-A177-3AD203B41FA5}">
                      <a16:colId xmlns:a16="http://schemas.microsoft.com/office/drawing/2014/main" val="1830470223"/>
                    </a:ext>
                  </a:extLst>
                </a:gridCol>
                <a:gridCol w="741252">
                  <a:extLst>
                    <a:ext uri="{9D8B030D-6E8A-4147-A177-3AD203B41FA5}">
                      <a16:colId xmlns:a16="http://schemas.microsoft.com/office/drawing/2014/main" val="3722190293"/>
                    </a:ext>
                  </a:extLst>
                </a:gridCol>
                <a:gridCol w="1207153">
                  <a:extLst>
                    <a:ext uri="{9D8B030D-6E8A-4147-A177-3AD203B41FA5}">
                      <a16:colId xmlns:a16="http://schemas.microsoft.com/office/drawing/2014/main" val="3427179294"/>
                    </a:ext>
                  </a:extLst>
                </a:gridCol>
                <a:gridCol w="1791259">
                  <a:extLst>
                    <a:ext uri="{9D8B030D-6E8A-4147-A177-3AD203B41FA5}">
                      <a16:colId xmlns:a16="http://schemas.microsoft.com/office/drawing/2014/main" val="3949485597"/>
                    </a:ext>
                  </a:extLst>
                </a:gridCol>
                <a:gridCol w="1139007">
                  <a:extLst>
                    <a:ext uri="{9D8B030D-6E8A-4147-A177-3AD203B41FA5}">
                      <a16:colId xmlns:a16="http://schemas.microsoft.com/office/drawing/2014/main" val="1934635592"/>
                    </a:ext>
                  </a:extLst>
                </a:gridCol>
                <a:gridCol w="1157674">
                  <a:extLst>
                    <a:ext uri="{9D8B030D-6E8A-4147-A177-3AD203B41FA5}">
                      <a16:colId xmlns:a16="http://schemas.microsoft.com/office/drawing/2014/main" val="967544028"/>
                    </a:ext>
                  </a:extLst>
                </a:gridCol>
                <a:gridCol w="1819466">
                  <a:extLst>
                    <a:ext uri="{9D8B030D-6E8A-4147-A177-3AD203B41FA5}">
                      <a16:colId xmlns:a16="http://schemas.microsoft.com/office/drawing/2014/main" val="1568533102"/>
                    </a:ext>
                  </a:extLst>
                </a:gridCol>
              </a:tblGrid>
              <a:tr h="262510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 SHP standard bois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 de valeur std bois 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 std bois 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Exemples de valeurs possibles std bois 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Obligatoire std bois 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Source potentielle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Question GT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257433"/>
                  </a:ext>
                </a:extLst>
              </a:tr>
              <a:tr h="163733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385724"/>
                          </a:solidFill>
                          <a:effectLst/>
                          <a:latin typeface="Calibri" panose="020F0502020204030204" pitchFamily="34" charset="0"/>
                        </a:rPr>
                        <a:t>géométrie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247762"/>
                  </a:ext>
                </a:extLst>
              </a:tr>
              <a:tr h="876248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Identifiant unique de l’équipement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Automatique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un format spécifique est </a:t>
                      </a:r>
                      <a:r>
                        <a:rPr lang="fr-FR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demandé ? En BD Uni, cleabs = </a:t>
                      </a:r>
                      <a:r>
                        <a:rPr lang="fr-FR" sz="1200" b="0" i="0" u="none" strike="noStrike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NOMCLASSE+incrémentation</a:t>
                      </a:r>
                      <a:endParaRPr lang="fr-FR" sz="12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41685"/>
                  </a:ext>
                </a:extLst>
              </a:tr>
              <a:tr h="354125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INSEE_COM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code </a:t>
                      </a:r>
                      <a:r>
                        <a:rPr lang="fr-FR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insee</a:t>
                      </a:r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de la commune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19058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BD-Topo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à calculer automatiquement lors de l'export ?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20501"/>
                  </a:ext>
                </a:extLst>
              </a:tr>
              <a:tr h="92620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NATURE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Nature de l’équipement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 de dépôt / Aire de retournement / Aire de croisement / Aire de dépôt - retournement / Barrière / Point  de rencontre des secours en forêt</a:t>
                      </a:r>
                      <a:b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Saisie contributeur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Besoins métiers se </a:t>
                      </a:r>
                      <a:r>
                        <a:rPr lang="fr-FR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rejoignent?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781136"/>
                  </a:ext>
                </a:extLst>
              </a:tr>
              <a:tr h="529823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GESTION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Gestionnaire de l’équipement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ONF / Région / Gestionnaire privé / Commune / Intercommunalité / Autre / Inconnu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Saisie contributeur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se rapprocher des </a:t>
                      </a:r>
                      <a:r>
                        <a:rPr lang="fr-FR" sz="1200" b="0" i="0" u="none" strike="noStrike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spécs</a:t>
                      </a:r>
                      <a:r>
                        <a:rPr lang="fr-F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existantes de la </a:t>
                      </a:r>
                      <a:r>
                        <a:rPr lang="fr-FR" sz="12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BD TOPO/ce qui a été décidé pour le linéaire Gestionnaire</a:t>
                      </a:r>
                      <a:r>
                        <a:rPr lang="fr-F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189024"/>
                  </a:ext>
                </a:extLst>
              </a:tr>
              <a:tr h="925830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REVETEMENT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Revêtement de la place de dépôt ou de l'aire de retournement ou de l'aire de dépôt-retournement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Revêtu / Empierré / Terrain naturel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Obligatoire (si Nature = Place de dépôt ou Aire de retournement ou Aire de dépôt - retournement)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Saisie contributeur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487098"/>
                  </a:ext>
                </a:extLst>
              </a:tr>
              <a:tr h="26557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Texte libre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 de l’équipement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Place de dépôt du Grand Duc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Optionnel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Saisie contributeur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073487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AAEE67E7-415E-4B4C-B895-68F237EDA5D9}"/>
              </a:ext>
            </a:extLst>
          </p:cNvPr>
          <p:cNvSpPr txBox="1"/>
          <p:nvPr/>
        </p:nvSpPr>
        <p:spPr>
          <a:xfrm>
            <a:off x="2820675" y="110006"/>
            <a:ext cx="4672853" cy="44550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550" b="1"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Les équipements (1/2)</a:t>
            </a:r>
          </a:p>
        </p:txBody>
      </p:sp>
    </p:spTree>
    <p:extLst>
      <p:ext uri="{BB962C8B-B14F-4D97-AF65-F5344CB8AC3E}">
        <p14:creationId xmlns:p14="http://schemas.microsoft.com/office/powerpoint/2010/main" val="979481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C9564-A6DC-2523-C1EC-AF84DCCC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B8C06F9B-F702-FFDA-FBAF-6AB74571B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165" y="110006"/>
            <a:ext cx="7153836" cy="720000"/>
          </a:xfrm>
        </p:spPr>
        <p:txBody>
          <a:bodyPr/>
          <a:lstStyle/>
          <a:p>
            <a:br>
              <a:rPr lang="fr-FR" sz="2800" dirty="0"/>
            </a:br>
            <a:br>
              <a:rPr lang="fr-FR" sz="2800" dirty="0"/>
            </a:b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72E095-244A-97E7-2757-36458090B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09F7CB-F100-6A9B-DA43-F31BCFD6D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320675-3ECC-66B4-85B3-203881C93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39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08347E95-837A-4009-BD5D-133BF56FC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499897"/>
              </p:ext>
            </p:extLst>
          </p:nvPr>
        </p:nvGraphicFramePr>
        <p:xfrm>
          <a:off x="294299" y="571671"/>
          <a:ext cx="8649672" cy="4279417"/>
        </p:xfrm>
        <a:graphic>
          <a:graphicData uri="http://schemas.openxmlformats.org/drawingml/2006/table">
            <a:tbl>
              <a:tblPr/>
              <a:tblGrid>
                <a:gridCol w="1049159">
                  <a:extLst>
                    <a:ext uri="{9D8B030D-6E8A-4147-A177-3AD203B41FA5}">
                      <a16:colId xmlns:a16="http://schemas.microsoft.com/office/drawing/2014/main" val="1830470223"/>
                    </a:ext>
                  </a:extLst>
                </a:gridCol>
                <a:gridCol w="1264545">
                  <a:extLst>
                    <a:ext uri="{9D8B030D-6E8A-4147-A177-3AD203B41FA5}">
                      <a16:colId xmlns:a16="http://schemas.microsoft.com/office/drawing/2014/main" val="2759215415"/>
                    </a:ext>
                  </a:extLst>
                </a:gridCol>
                <a:gridCol w="1264545">
                  <a:extLst>
                    <a:ext uri="{9D8B030D-6E8A-4147-A177-3AD203B41FA5}">
                      <a16:colId xmlns:a16="http://schemas.microsoft.com/office/drawing/2014/main" val="3427179294"/>
                    </a:ext>
                  </a:extLst>
                </a:gridCol>
                <a:gridCol w="1166184">
                  <a:extLst>
                    <a:ext uri="{9D8B030D-6E8A-4147-A177-3AD203B41FA5}">
                      <a16:colId xmlns:a16="http://schemas.microsoft.com/office/drawing/2014/main" val="3949485597"/>
                    </a:ext>
                  </a:extLst>
                </a:gridCol>
                <a:gridCol w="1069113">
                  <a:extLst>
                    <a:ext uri="{9D8B030D-6E8A-4147-A177-3AD203B41FA5}">
                      <a16:colId xmlns:a16="http://schemas.microsoft.com/office/drawing/2014/main" val="1934635592"/>
                    </a:ext>
                  </a:extLst>
                </a:gridCol>
                <a:gridCol w="796335">
                  <a:extLst>
                    <a:ext uri="{9D8B030D-6E8A-4147-A177-3AD203B41FA5}">
                      <a16:colId xmlns:a16="http://schemas.microsoft.com/office/drawing/2014/main" val="967544028"/>
                    </a:ext>
                  </a:extLst>
                </a:gridCol>
                <a:gridCol w="2039791">
                  <a:extLst>
                    <a:ext uri="{9D8B030D-6E8A-4147-A177-3AD203B41FA5}">
                      <a16:colId xmlns:a16="http://schemas.microsoft.com/office/drawing/2014/main" val="1568533102"/>
                    </a:ext>
                  </a:extLst>
                </a:gridCol>
              </a:tblGrid>
              <a:tr h="63022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Nom SHP standard bois</a:t>
                      </a:r>
                      <a:endParaRPr lang="fr-FR"/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 de valeur std bois 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Description std bois 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Exemples de valeurs possibles std bois 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Obligatoire std bois 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fr-FR" sz="9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Source potentielle</a:t>
                      </a:r>
                      <a:endParaRPr lang="fr-FR"/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Question GT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257433"/>
                  </a:ext>
                </a:extLst>
              </a:tr>
              <a:tr h="306991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LONGUEUR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Classe de valeurs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Longueur de l’équipement en m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 mètre</a:t>
                      </a:r>
                      <a:b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&lt; 30 m</a:t>
                      </a:r>
                      <a:b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- 30 à 50 m</a:t>
                      </a:r>
                      <a:b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- 50 à 100 m</a:t>
                      </a:r>
                      <a:b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&gt; 100 m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Optionnel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Saisie contributeur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/>
                      </a:endParaRP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111244"/>
                  </a:ext>
                </a:extLst>
              </a:tr>
              <a:tr h="367983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LARGEUR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Classe de valeurs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Largeur de l’équipement en m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 mètre</a:t>
                      </a:r>
                      <a:b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&lt; 3 m</a:t>
                      </a:r>
                      <a:b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- 3 à 6 m</a:t>
                      </a:r>
                      <a:b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- 6 à 10 m</a:t>
                      </a:r>
                      <a:b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- 10 à 20 m</a:t>
                      </a:r>
                      <a:b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 &gt; 20 m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Optionnel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Saisie contributeur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619128"/>
                  </a:ext>
                </a:extLst>
              </a:tr>
              <a:tr h="124014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COMMENTAIRE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Texte libre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Commentaire précisant des informations sur les équipements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Texte libre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Optionnel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Saisie contributeur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540117"/>
                  </a:ext>
                </a:extLst>
              </a:tr>
              <a:tr h="167534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Fichier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 de l'équipement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Format </a:t>
                      </a:r>
                      <a:r>
                        <a:rPr lang="fr-F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pdf</a:t>
                      </a:r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jpeg, png, gif, </a:t>
                      </a:r>
                      <a:r>
                        <a:rPr lang="fr-F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tiff</a:t>
                      </a:r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bitmap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Optionnel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Saisie contributeur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il n'y a pas de documents dans la BDUni actuellement… (mais géré pour projet DSR-TE)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946679"/>
                  </a:ext>
                </a:extLst>
              </a:tr>
              <a:tr h="124014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LOCALISATION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Format décimal ISO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Localisation GPS de l'équipement en WGS84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45N 35,523 3E 44,268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Obligatoire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Automatique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géométrie L93. Transfo à faire lors de l'export ?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977875"/>
                  </a:ext>
                </a:extLst>
              </a:tr>
              <a:tr h="235562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CONTRIBUTEUR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Texte libre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 du producteur/contributeur de la donnée sur l'équipement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Crige</a:t>
                      </a:r>
                      <a:endParaRPr lang="fr-FR" sz="900" b="0" i="0" u="none" strike="noStrike" dirty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Obligatoire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Automatique par identifiant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à discuter : attribut rempli automatiquement lors de la saisie ? (processus en cours de mise en place dans la BDUni)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860865"/>
                  </a:ext>
                </a:extLst>
              </a:tr>
              <a:tr h="550959"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DATE_MAJ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de la dernière mise à jour de la donnée sur l'équipement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24/11/2018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Obligatoire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Automatique</a:t>
                      </a:r>
                    </a:p>
                  </a:txBody>
                  <a:tcPr marL="1522" marR="1522" marT="15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fr-FR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328716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CBA9D0C3-76C0-4679-984F-5B0C2DAE932F}"/>
              </a:ext>
            </a:extLst>
          </p:cNvPr>
          <p:cNvSpPr txBox="1"/>
          <p:nvPr/>
        </p:nvSpPr>
        <p:spPr>
          <a:xfrm>
            <a:off x="2728396" y="69658"/>
            <a:ext cx="4672853" cy="44550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fr-F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550" b="1"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Les équipements (2/2)</a:t>
            </a:r>
          </a:p>
        </p:txBody>
      </p:sp>
    </p:spTree>
    <p:extLst>
      <p:ext uri="{BB962C8B-B14F-4D97-AF65-F5344CB8AC3E}">
        <p14:creationId xmlns:p14="http://schemas.microsoft.com/office/powerpoint/2010/main" val="162264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610655E-B77F-4F32-B6F8-28D3566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913500"/>
            <a:ext cx="8424000" cy="691382"/>
          </a:xfrm>
        </p:spPr>
        <p:txBody>
          <a:bodyPr/>
          <a:lstStyle/>
          <a:p>
            <a:r>
              <a:rPr lang="fr-FR" sz="3200" dirty="0"/>
              <a:t>SONDAGE</a:t>
            </a:r>
            <a:br>
              <a:rPr lang="fr-FR" sz="2000" dirty="0"/>
            </a:br>
            <a:br>
              <a:rPr lang="fr-FR" sz="2000" dirty="0"/>
            </a:br>
            <a:r>
              <a:rPr lang="fr-FR" sz="2000" dirty="0"/>
              <a:t>Etes-vous familier avec la BD TOPO et son contenu ? </a:t>
            </a:r>
            <a:br>
              <a:rPr lang="fr-FR" sz="2000" dirty="0"/>
            </a:br>
            <a:br>
              <a:rPr lang="fr-FR" sz="2000" dirty="0"/>
            </a:br>
            <a:endParaRPr lang="fr-FR" sz="200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327856-9D19-42FC-B302-147DEBEE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868900-EE89-4C19-A528-550BE765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36020-CB3B-4053-B084-023C9F76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52C7895-C834-4502-807F-8630844B6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C8C4B25-2960-41A3-85C6-B6E60B5655AD}"/>
              </a:ext>
            </a:extLst>
          </p:cNvPr>
          <p:cNvSpPr txBox="1"/>
          <p:nvPr/>
        </p:nvSpPr>
        <p:spPr>
          <a:xfrm>
            <a:off x="607038" y="1890273"/>
            <a:ext cx="3265715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400" b="1" dirty="0"/>
              <a:t>Oui 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Je l’utilise fréquemment</a:t>
            </a:r>
          </a:p>
          <a:p>
            <a:pPr marL="285750" indent="-285750">
              <a:buFontTx/>
              <a:buChar char="-"/>
            </a:pPr>
            <a:r>
              <a:rPr lang="fr-FR" dirty="0"/>
              <a:t>Je connais la différence entre tronçon de route et la table de complexe</a:t>
            </a:r>
          </a:p>
          <a:p>
            <a:pPr marL="285750" indent="-285750">
              <a:buFontTx/>
              <a:buChar char="-"/>
            </a:pPr>
            <a:r>
              <a:rPr lang="fr-FR" dirty="0"/>
              <a:t>Je connais une bonne partie des attributs qui la compose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3A682A5-BC68-4A93-BD39-311489DFAEB6}"/>
              </a:ext>
            </a:extLst>
          </p:cNvPr>
          <p:cNvSpPr txBox="1"/>
          <p:nvPr/>
        </p:nvSpPr>
        <p:spPr>
          <a:xfrm>
            <a:off x="4816608" y="1860248"/>
            <a:ext cx="32657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Non 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Mais je sais que ça existe et pourquoi je suis là ce matin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8552717-D95D-47C2-BCD3-D4BB837AD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658" y="110277"/>
            <a:ext cx="2138274" cy="1463030"/>
          </a:xfrm>
          <a:prstGeom prst="rect">
            <a:avLst/>
          </a:prstGeom>
          <a:ln>
            <a:noFill/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C243BB1-DC95-4453-BEF9-68D92AD54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545" y="2343181"/>
            <a:ext cx="1260846" cy="148644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9884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88F01B-8BA8-4E52-9ECA-78FE89B5F248}" type="slidenum">
              <a:rPr lang="fr-FR" smtClean="0"/>
              <a:pPr/>
              <a:t>40</a:t>
            </a:fld>
            <a:endParaRPr lang="fr-FR"/>
          </a:p>
        </p:txBody>
      </p:sp>
      <p:pic>
        <p:nvPicPr>
          <p:cNvPr id="8" name="Espace réservé du contenu 7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B0E000F2-0959-2690-6642-BB0E236E594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120648" y="156186"/>
            <a:ext cx="4329497" cy="1953250"/>
          </a:xfrm>
        </p:spPr>
      </p:pic>
      <p:pic>
        <p:nvPicPr>
          <p:cNvPr id="9" name="Image 8" descr="Une image contenant texte, capture d’écran, nombre, document&#10;&#10;Description générée automatiquement">
            <a:extLst>
              <a:ext uri="{FF2B5EF4-FFF2-40B4-BE49-F238E27FC236}">
                <a16:creationId xmlns:a16="http://schemas.microsoft.com/office/drawing/2014/main" id="{AC62047D-7158-FF84-D78E-0B7719CA9C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438" r="-163" b="47738"/>
          <a:stretch/>
        </p:blipFill>
        <p:spPr>
          <a:xfrm>
            <a:off x="4511839" y="941385"/>
            <a:ext cx="4520416" cy="3168049"/>
          </a:xfrm>
          <a:prstGeom prst="rect">
            <a:avLst/>
          </a:prstGeom>
        </p:spPr>
      </p:pic>
      <p:pic>
        <p:nvPicPr>
          <p:cNvPr id="10" name="Image 9" descr="Une image contenant texte, capture d’écran, nombre, document&#10;&#10;Description générée automatiquement">
            <a:extLst>
              <a:ext uri="{FF2B5EF4-FFF2-40B4-BE49-F238E27FC236}">
                <a16:creationId xmlns:a16="http://schemas.microsoft.com/office/drawing/2014/main" id="{4923AFE1-8CD3-DE69-7A92-A1C6D0E0BD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2024" r="-163"/>
          <a:stretch/>
        </p:blipFill>
        <p:spPr>
          <a:xfrm>
            <a:off x="120648" y="2207139"/>
            <a:ext cx="4391191" cy="286886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434B92E-52C3-4B50-8F84-8A247AFCCD33}"/>
              </a:ext>
            </a:extLst>
          </p:cNvPr>
          <p:cNvSpPr txBox="1"/>
          <p:nvPr/>
        </p:nvSpPr>
        <p:spPr>
          <a:xfrm>
            <a:off x="5257687" y="49275"/>
            <a:ext cx="3307424" cy="80791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500" dirty="0">
                <a:latin typeface="Arial"/>
                <a:cs typeface="Arial"/>
              </a:rPr>
              <a:t>Informations</a:t>
            </a:r>
            <a:r>
              <a:rPr lang="en-US" sz="1500" dirty="0">
                <a:latin typeface="Arial"/>
                <a:cs typeface="Arial"/>
              </a:rPr>
              <a:t> </a:t>
            </a:r>
            <a:r>
              <a:rPr lang="fr-FR" sz="1500" b="1" dirty="0">
                <a:solidFill>
                  <a:srgbClr val="008000"/>
                </a:solidFill>
                <a:latin typeface="Arial"/>
                <a:cs typeface="Arial"/>
              </a:rPr>
              <a:t>métier</a:t>
            </a:r>
            <a:r>
              <a:rPr lang="en-US" sz="1500" dirty="0">
                <a:latin typeface="Arial"/>
                <a:cs typeface="Arial"/>
              </a:rPr>
              <a:t> </a:t>
            </a:r>
            <a:r>
              <a:rPr lang="fr-FR" sz="1500" dirty="0">
                <a:latin typeface="Arial"/>
                <a:cs typeface="Arial"/>
              </a:rPr>
              <a:t>portées</a:t>
            </a:r>
            <a:r>
              <a:rPr lang="en-US" sz="1500" dirty="0">
                <a:latin typeface="Arial"/>
                <a:cs typeface="Arial"/>
              </a:rPr>
              <a:t> </a:t>
            </a:r>
            <a:r>
              <a:rPr lang="fr-FR" sz="1500" dirty="0">
                <a:latin typeface="Arial"/>
                <a:cs typeface="Arial"/>
              </a:rPr>
              <a:t>par </a:t>
            </a:r>
            <a:r>
              <a:rPr lang="fr-FR" sz="2400" dirty="0"/>
              <a:t>les points de contraintes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6615F8C-C70E-4D01-B09A-DA83496B6794}"/>
              </a:ext>
            </a:extLst>
          </p:cNvPr>
          <p:cNvSpPr txBox="1"/>
          <p:nvPr/>
        </p:nvSpPr>
        <p:spPr>
          <a:xfrm>
            <a:off x="5806978" y="4275503"/>
            <a:ext cx="2555972" cy="69249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350" i="1" dirty="0">
                <a:solidFill>
                  <a:srgbClr val="FF3300"/>
                </a:solidFill>
                <a:latin typeface="Arial"/>
                <a:cs typeface="Arial"/>
              </a:rPr>
              <a:t>Quels attributs seraient à mutualiser avec les acteurs DFCI et BD TE ?</a:t>
            </a:r>
          </a:p>
        </p:txBody>
      </p:sp>
    </p:spTree>
    <p:extLst>
      <p:ext uri="{BB962C8B-B14F-4D97-AF65-F5344CB8AC3E}">
        <p14:creationId xmlns:p14="http://schemas.microsoft.com/office/powerpoint/2010/main" val="2851917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88F01B-8BA8-4E52-9ECA-78FE89B5F248}" type="slidenum">
              <a:rPr lang="fr-FR" smtClean="0"/>
              <a:pPr/>
              <a:t>41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434B92E-52C3-4B50-8F84-8A247AFCCD33}"/>
              </a:ext>
            </a:extLst>
          </p:cNvPr>
          <p:cNvSpPr txBox="1"/>
          <p:nvPr/>
        </p:nvSpPr>
        <p:spPr>
          <a:xfrm>
            <a:off x="5257687" y="49275"/>
            <a:ext cx="3307424" cy="80791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500" dirty="0">
                <a:latin typeface="Arial"/>
                <a:cs typeface="Arial"/>
              </a:rPr>
              <a:t>Informations</a:t>
            </a:r>
            <a:r>
              <a:rPr lang="en-US" sz="1500" dirty="0">
                <a:latin typeface="Arial"/>
                <a:cs typeface="Arial"/>
              </a:rPr>
              <a:t> </a:t>
            </a:r>
            <a:r>
              <a:rPr lang="fr-FR" sz="1500" b="1" dirty="0">
                <a:solidFill>
                  <a:srgbClr val="008000"/>
                </a:solidFill>
                <a:latin typeface="Arial"/>
                <a:cs typeface="Arial"/>
              </a:rPr>
              <a:t>métier</a:t>
            </a:r>
            <a:r>
              <a:rPr lang="en-US" sz="1500" dirty="0">
                <a:latin typeface="Arial"/>
                <a:cs typeface="Arial"/>
              </a:rPr>
              <a:t> </a:t>
            </a:r>
            <a:r>
              <a:rPr lang="fr-FR" sz="1500" dirty="0">
                <a:latin typeface="Arial"/>
                <a:cs typeface="Arial"/>
              </a:rPr>
              <a:t>portées</a:t>
            </a:r>
            <a:r>
              <a:rPr lang="en-US" sz="1500" dirty="0">
                <a:latin typeface="Arial"/>
                <a:cs typeface="Arial"/>
              </a:rPr>
              <a:t> </a:t>
            </a:r>
            <a:r>
              <a:rPr lang="fr-FR" sz="1500" dirty="0">
                <a:latin typeface="Arial"/>
                <a:cs typeface="Arial"/>
              </a:rPr>
              <a:t>par </a:t>
            </a:r>
            <a:r>
              <a:rPr lang="fr-FR" sz="2400" dirty="0"/>
              <a:t>les points de contraintes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6615F8C-C70E-4D01-B09A-DA83496B6794}"/>
              </a:ext>
            </a:extLst>
          </p:cNvPr>
          <p:cNvSpPr txBox="1"/>
          <p:nvPr/>
        </p:nvSpPr>
        <p:spPr>
          <a:xfrm>
            <a:off x="5806978" y="4275503"/>
            <a:ext cx="2555972" cy="69249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350" i="1" dirty="0">
                <a:solidFill>
                  <a:srgbClr val="FF3300"/>
                </a:solidFill>
                <a:latin typeface="Arial"/>
                <a:cs typeface="Arial"/>
              </a:rPr>
              <a:t>Quels attributs seraient à mutualiser avec les acteurs DFCI et BD TE 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2EAE65B-3C94-457D-9B15-39F1E4272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21" t="27116" r="27604" b="45000"/>
          <a:stretch/>
        </p:blipFill>
        <p:spPr>
          <a:xfrm>
            <a:off x="238125" y="1118408"/>
            <a:ext cx="6134100" cy="290668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3961AD6-2A37-4828-B394-A2B58153E203}"/>
              </a:ext>
            </a:extLst>
          </p:cNvPr>
          <p:cNvSpPr txBox="1"/>
          <p:nvPr/>
        </p:nvSpPr>
        <p:spPr>
          <a:xfrm>
            <a:off x="6372225" y="1123546"/>
            <a:ext cx="265112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0" u="sng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Nature </a:t>
            </a:r>
            <a:r>
              <a:rPr lang="fr-FR" sz="14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: </a:t>
            </a:r>
            <a:r>
              <a:rPr lang="fr-FR" sz="14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4"/>
              </a:rPr>
              <a:t>Aménagement de voirie</a:t>
            </a:r>
            <a:r>
              <a:rPr lang="fr-FR" sz="14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14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5"/>
              </a:rPr>
              <a:t>Autre</a:t>
            </a:r>
            <a:r>
              <a:rPr lang="fr-FR" sz="14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14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6"/>
              </a:rPr>
              <a:t>Feux de signalisation</a:t>
            </a:r>
            <a:r>
              <a:rPr lang="fr-FR" sz="14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14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7"/>
              </a:rPr>
              <a:t>Giratoire</a:t>
            </a:r>
            <a:r>
              <a:rPr lang="fr-FR" sz="14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14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8"/>
              </a:rPr>
              <a:t>Ouvrage aérien</a:t>
            </a:r>
            <a:r>
              <a:rPr lang="fr-FR" sz="14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14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9"/>
              </a:rPr>
              <a:t>Ouvrage d'art</a:t>
            </a:r>
            <a:r>
              <a:rPr lang="fr-FR" sz="14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14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10"/>
              </a:rPr>
              <a:t>Passage à niveau</a:t>
            </a:r>
            <a:r>
              <a:rPr lang="fr-FR" sz="14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14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11"/>
              </a:rPr>
              <a:t>Portique</a:t>
            </a:r>
            <a:r>
              <a:rPr lang="fr-FR" sz="1400" b="0" i="0" dirty="0">
                <a:solidFill>
                  <a:srgbClr val="333333"/>
                </a:solidFill>
                <a:effectLst/>
                <a:latin typeface="marianne" panose="02000000000000000000" pitchFamily="50" charset="0"/>
              </a:rPr>
              <a:t> | </a:t>
            </a:r>
            <a:r>
              <a:rPr lang="fr-FR" sz="1400" b="0" i="0" u="none" strike="noStrike" dirty="0">
                <a:solidFill>
                  <a:srgbClr val="888888"/>
                </a:solidFill>
                <a:effectLst/>
                <a:latin typeface="marianne" panose="02000000000000000000" pitchFamily="50" charset="0"/>
                <a:hlinkClick r:id="rId12"/>
              </a:rPr>
              <a:t>Rétrécissement</a:t>
            </a:r>
            <a:endParaRPr lang="fr-FR" sz="1400" dirty="0"/>
          </a:p>
        </p:txBody>
      </p:sp>
      <p:sp>
        <p:nvSpPr>
          <p:cNvPr id="11" name="Flèche : pentagone 10">
            <a:extLst>
              <a:ext uri="{FF2B5EF4-FFF2-40B4-BE49-F238E27FC236}">
                <a16:creationId xmlns:a16="http://schemas.microsoft.com/office/drawing/2014/main" id="{C82BEFC6-5FC8-4A95-A443-DA1593326705}"/>
              </a:ext>
            </a:extLst>
          </p:cNvPr>
          <p:cNvSpPr/>
          <p:nvPr/>
        </p:nvSpPr>
        <p:spPr>
          <a:xfrm flipH="1">
            <a:off x="6303913" y="2723984"/>
            <a:ext cx="2651127" cy="31432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Info restrictions TE</a:t>
            </a:r>
          </a:p>
        </p:txBody>
      </p:sp>
    </p:spTree>
    <p:extLst>
      <p:ext uri="{BB962C8B-B14F-4D97-AF65-F5344CB8AC3E}">
        <p14:creationId xmlns:p14="http://schemas.microsoft.com/office/powerpoint/2010/main" val="1502991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3BA2E1-ECF3-43B0-AD8D-9F261012F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948" y="155108"/>
            <a:ext cx="6364076" cy="720000"/>
          </a:xfrm>
        </p:spPr>
        <p:txBody>
          <a:bodyPr/>
          <a:lstStyle/>
          <a:p>
            <a:r>
              <a:rPr lang="fr-FR" sz="2400" dirty="0"/>
              <a:t>Contexte et enjeu autour de la BDTOPO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90C4EC-7917-4A22-B5E5-AC945552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557F19B-66F1-486A-B4EA-C824898B9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6A4BEF-B32D-4713-A389-F142BA95B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8" name="Organigramme : Disque magnétique 7">
            <a:extLst>
              <a:ext uri="{FF2B5EF4-FFF2-40B4-BE49-F238E27FC236}">
                <a16:creationId xmlns:a16="http://schemas.microsoft.com/office/drawing/2014/main" id="{14438BB5-60AD-4364-A084-55D39F21D545}"/>
              </a:ext>
            </a:extLst>
          </p:cNvPr>
          <p:cNvSpPr/>
          <p:nvPr/>
        </p:nvSpPr>
        <p:spPr>
          <a:xfrm>
            <a:off x="1328187" y="2016109"/>
            <a:ext cx="1229445" cy="1137237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BDUni / BDTOPO</a:t>
            </a:r>
          </a:p>
        </p:txBody>
      </p:sp>
      <p:sp>
        <p:nvSpPr>
          <p:cNvPr id="13" name="Organigramme : Disque magnétique 12">
            <a:extLst>
              <a:ext uri="{FF2B5EF4-FFF2-40B4-BE49-F238E27FC236}">
                <a16:creationId xmlns:a16="http://schemas.microsoft.com/office/drawing/2014/main" id="{D999B2B2-7039-4D9E-B840-F828EAF7A827}"/>
              </a:ext>
            </a:extLst>
          </p:cNvPr>
          <p:cNvSpPr/>
          <p:nvPr/>
        </p:nvSpPr>
        <p:spPr>
          <a:xfrm>
            <a:off x="2900948" y="3620253"/>
            <a:ext cx="1014111" cy="885577"/>
          </a:xfrm>
          <a:prstGeom prst="flowChartMagneticDisk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DFCI</a:t>
            </a:r>
          </a:p>
        </p:txBody>
      </p:sp>
      <p:sp>
        <p:nvSpPr>
          <p:cNvPr id="16" name="Organigramme : Disque magnétique 15">
            <a:extLst>
              <a:ext uri="{FF2B5EF4-FFF2-40B4-BE49-F238E27FC236}">
                <a16:creationId xmlns:a16="http://schemas.microsoft.com/office/drawing/2014/main" id="{24F12CA4-E585-4B1E-8EF4-A0183E6D0038}"/>
              </a:ext>
            </a:extLst>
          </p:cNvPr>
          <p:cNvSpPr/>
          <p:nvPr/>
        </p:nvSpPr>
        <p:spPr>
          <a:xfrm>
            <a:off x="2900948" y="3038630"/>
            <a:ext cx="1014111" cy="885577"/>
          </a:xfrm>
          <a:prstGeom prst="flowChartMagneticDisk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BDTE</a:t>
            </a:r>
          </a:p>
        </p:txBody>
      </p:sp>
      <p:sp>
        <p:nvSpPr>
          <p:cNvPr id="17" name="Organigramme : Disque magnétique 16">
            <a:extLst>
              <a:ext uri="{FF2B5EF4-FFF2-40B4-BE49-F238E27FC236}">
                <a16:creationId xmlns:a16="http://schemas.microsoft.com/office/drawing/2014/main" id="{A4E24053-2D42-4907-8BA1-20A0CBBABA63}"/>
              </a:ext>
            </a:extLst>
          </p:cNvPr>
          <p:cNvSpPr/>
          <p:nvPr/>
        </p:nvSpPr>
        <p:spPr>
          <a:xfrm>
            <a:off x="2875272" y="875108"/>
            <a:ext cx="1014111" cy="885577"/>
          </a:xfrm>
          <a:prstGeom prst="flowChartMagneticDisk">
            <a:avLst/>
          </a:prstGeom>
          <a:solidFill>
            <a:srgbClr val="00B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Desserte forestière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24F99D-7DBD-41DF-B11D-B2E9395E9259}"/>
              </a:ext>
            </a:extLst>
          </p:cNvPr>
          <p:cNvSpPr/>
          <p:nvPr/>
        </p:nvSpPr>
        <p:spPr>
          <a:xfrm>
            <a:off x="231573" y="891666"/>
            <a:ext cx="1505019" cy="453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Tronçon </a:t>
            </a:r>
          </a:p>
          <a:p>
            <a:r>
              <a:rPr lang="fr-FR" sz="1400" dirty="0"/>
              <a:t>de route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B500B9-4CAD-4CA0-A417-AADF8F9221F8}"/>
              </a:ext>
            </a:extLst>
          </p:cNvPr>
          <p:cNvSpPr/>
          <p:nvPr/>
        </p:nvSpPr>
        <p:spPr>
          <a:xfrm>
            <a:off x="231573" y="1387299"/>
            <a:ext cx="1014111" cy="555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Route numérotée ou nommée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23B38D-84B5-4F6C-BDE9-24E070A62B9F}"/>
              </a:ext>
            </a:extLst>
          </p:cNvPr>
          <p:cNvSpPr/>
          <p:nvPr/>
        </p:nvSpPr>
        <p:spPr>
          <a:xfrm>
            <a:off x="231573" y="1988033"/>
            <a:ext cx="1014112" cy="453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Point du réseau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64E3E0-554F-44AD-80AD-DBEA2984F6DB}"/>
              </a:ext>
            </a:extLst>
          </p:cNvPr>
          <p:cNvSpPr/>
          <p:nvPr/>
        </p:nvSpPr>
        <p:spPr>
          <a:xfrm>
            <a:off x="230512" y="2483455"/>
            <a:ext cx="1014111" cy="453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équipement de transport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BEEE355-AFB3-4DCE-BBEE-9104FCC5312A}"/>
              </a:ext>
            </a:extLst>
          </p:cNvPr>
          <p:cNvCxnSpPr>
            <a:stCxn id="13" idx="2"/>
            <a:endCxn id="8" idx="3"/>
          </p:cNvCxnSpPr>
          <p:nvPr/>
        </p:nvCxnSpPr>
        <p:spPr>
          <a:xfrm flipH="1" flipV="1">
            <a:off x="1942910" y="3153346"/>
            <a:ext cx="958038" cy="909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B31D37FD-5242-499F-976F-7AF4B89C31E8}"/>
              </a:ext>
            </a:extLst>
          </p:cNvPr>
          <p:cNvCxnSpPr>
            <a:cxnSpLocks/>
            <a:stCxn id="16" idx="2"/>
            <a:endCxn id="8" idx="3"/>
          </p:cNvCxnSpPr>
          <p:nvPr/>
        </p:nvCxnSpPr>
        <p:spPr>
          <a:xfrm flipH="1" flipV="1">
            <a:off x="1942910" y="3153346"/>
            <a:ext cx="958038" cy="3280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E8C506F-CC74-4446-A42F-8FFCD7CFE574}"/>
              </a:ext>
            </a:extLst>
          </p:cNvPr>
          <p:cNvSpPr/>
          <p:nvPr/>
        </p:nvSpPr>
        <p:spPr>
          <a:xfrm>
            <a:off x="230512" y="2981906"/>
            <a:ext cx="1014111" cy="360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Franchissement TE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8A0258-1C30-4E24-8DF0-3B57D1A814C3}"/>
              </a:ext>
            </a:extLst>
          </p:cNvPr>
          <p:cNvSpPr/>
          <p:nvPr/>
        </p:nvSpPr>
        <p:spPr>
          <a:xfrm>
            <a:off x="230511" y="3391376"/>
            <a:ext cx="1014111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/>
              <a:t>Prescription TE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DA94E9-D873-4884-9401-13CA6ABF9480}"/>
              </a:ext>
            </a:extLst>
          </p:cNvPr>
          <p:cNvSpPr/>
          <p:nvPr/>
        </p:nvSpPr>
        <p:spPr>
          <a:xfrm>
            <a:off x="4095701" y="699420"/>
            <a:ext cx="1014111" cy="4533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Standard linéaire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9BC8DF-A8B3-4B21-AFA6-07F93BCB96D1}"/>
              </a:ext>
            </a:extLst>
          </p:cNvPr>
          <p:cNvSpPr/>
          <p:nvPr/>
        </p:nvSpPr>
        <p:spPr>
          <a:xfrm>
            <a:off x="4095700" y="1203720"/>
            <a:ext cx="1014111" cy="4533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Equipement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A27712-C4DE-490F-9E61-F0C736B9AF6D}"/>
              </a:ext>
            </a:extLst>
          </p:cNvPr>
          <p:cNvSpPr/>
          <p:nvPr/>
        </p:nvSpPr>
        <p:spPr>
          <a:xfrm>
            <a:off x="4095700" y="1716796"/>
            <a:ext cx="1014111" cy="4533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Point de contrainte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C3F50A5-D34A-4655-A4A5-852B8629E778}"/>
              </a:ext>
            </a:extLst>
          </p:cNvPr>
          <p:cNvSpPr txBox="1"/>
          <p:nvPr/>
        </p:nvSpPr>
        <p:spPr>
          <a:xfrm>
            <a:off x="1825057" y="3603542"/>
            <a:ext cx="101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2023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0230BA2-CF00-438F-9BF4-AA7E58FCE2DA}"/>
              </a:ext>
            </a:extLst>
          </p:cNvPr>
          <p:cNvSpPr/>
          <p:nvPr/>
        </p:nvSpPr>
        <p:spPr>
          <a:xfrm>
            <a:off x="1244623" y="908050"/>
            <a:ext cx="369024" cy="423429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60120E-3C73-4C3C-96FF-B046A915B24C}"/>
              </a:ext>
            </a:extLst>
          </p:cNvPr>
          <p:cNvSpPr/>
          <p:nvPr/>
        </p:nvSpPr>
        <p:spPr>
          <a:xfrm>
            <a:off x="1566296" y="908049"/>
            <a:ext cx="170296" cy="4234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006288F4-E197-41EB-80AD-FA95D5EA1608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 flipH="1">
            <a:off x="1942910" y="1317897"/>
            <a:ext cx="932362" cy="698212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53D1A44E-B97F-456B-AD02-F0FD70ADC268}"/>
              </a:ext>
            </a:extLst>
          </p:cNvPr>
          <p:cNvSpPr txBox="1"/>
          <p:nvPr/>
        </p:nvSpPr>
        <p:spPr>
          <a:xfrm>
            <a:off x="1723134" y="1380214"/>
            <a:ext cx="101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2025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CADBCA7-7CAA-4B0D-8AB5-B61415C37C32}"/>
              </a:ext>
            </a:extLst>
          </p:cNvPr>
          <p:cNvSpPr txBox="1"/>
          <p:nvPr/>
        </p:nvSpPr>
        <p:spPr>
          <a:xfrm>
            <a:off x="5929966" y="699420"/>
            <a:ext cx="3151519" cy="2739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400" b="1" dirty="0"/>
              <a:t>Démarche théorique :</a:t>
            </a:r>
          </a:p>
          <a:p>
            <a:pPr marL="342900" indent="-342900">
              <a:buAutoNum type="arabicParenR"/>
            </a:pPr>
            <a:r>
              <a:rPr lang="fr-FR" sz="1200" dirty="0"/>
              <a:t>Analyser le contenu et la pertinence des infos du standard Desserte avant son intégration dans la BDTOPO </a:t>
            </a:r>
          </a:p>
          <a:p>
            <a:endParaRPr lang="fr-FR" sz="1200" dirty="0"/>
          </a:p>
          <a:p>
            <a:r>
              <a:rPr lang="fr-FR" sz="1200" i="1" dirty="0"/>
              <a:t>Si oui, </a:t>
            </a:r>
          </a:p>
          <a:p>
            <a:pPr marL="342900" indent="-342900">
              <a:buAutoNum type="arabicParenR" startAt="2"/>
            </a:pPr>
            <a:r>
              <a:rPr lang="fr-FR" sz="1200" dirty="0"/>
              <a:t>Savoir si cette info est utile, voire déjà présente, pour d’autres modèles métiers (DFCI, TE, BDTOPO) &gt; rationalisation des modèles.</a:t>
            </a:r>
            <a:endParaRPr lang="fr-FR" sz="1400" dirty="0"/>
          </a:p>
          <a:p>
            <a:endParaRPr lang="fr-FR" sz="1400" dirty="0"/>
          </a:p>
          <a:p>
            <a:r>
              <a:rPr lang="fr-FR" sz="1200" i="1" dirty="0"/>
              <a:t>Si oui, </a:t>
            </a:r>
          </a:p>
          <a:p>
            <a:r>
              <a:rPr lang="fr-FR" sz="1200" dirty="0"/>
              <a:t>3)   Instruire un ou des champs communs ? (avec un contenu commun).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4F72C5D5-2200-4AC2-908F-4E3AF85C81CD}"/>
              </a:ext>
            </a:extLst>
          </p:cNvPr>
          <p:cNvSpPr txBox="1"/>
          <p:nvPr/>
        </p:nvSpPr>
        <p:spPr>
          <a:xfrm>
            <a:off x="4112904" y="2184617"/>
            <a:ext cx="1063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0" i="0" u="none" strike="noStrike" dirty="0">
                <a:solidFill>
                  <a:srgbClr val="000000"/>
                </a:solidFill>
                <a:effectLst/>
                <a:highlight>
                  <a:srgbClr val="FF00FF"/>
                </a:highlight>
                <a:latin typeface="Calibri" panose="020F0502020204030204" pitchFamily="34" charset="0"/>
              </a:rPr>
              <a:t>HAUT_MAX_ER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511BFB84-10CF-40B0-9199-19828FCCF29B}"/>
              </a:ext>
            </a:extLst>
          </p:cNvPr>
          <p:cNvSpPr txBox="1"/>
          <p:nvPr/>
        </p:nvSpPr>
        <p:spPr>
          <a:xfrm>
            <a:off x="991844" y="657739"/>
            <a:ext cx="1564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0" i="0" u="none" strike="noStrike" dirty="0">
                <a:solidFill>
                  <a:srgbClr val="000000"/>
                </a:solidFill>
                <a:effectLst/>
                <a:highlight>
                  <a:srgbClr val="FF00FF"/>
                </a:highlight>
                <a:latin typeface="Calibri" panose="020F0502020204030204" pitchFamily="34" charset="0"/>
              </a:rPr>
              <a:t>RESTRICTION_HAUTEUR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2C17DAA-3B4B-4F5C-A2B5-8210C7D03639}"/>
              </a:ext>
            </a:extLst>
          </p:cNvPr>
          <p:cNvSpPr txBox="1"/>
          <p:nvPr/>
        </p:nvSpPr>
        <p:spPr>
          <a:xfrm>
            <a:off x="28495" y="3751360"/>
            <a:ext cx="1564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0" i="0" u="none" strike="noStrike" dirty="0">
                <a:solidFill>
                  <a:srgbClr val="000000"/>
                </a:solidFill>
                <a:effectLst/>
                <a:highlight>
                  <a:srgbClr val="FF00FF"/>
                </a:highlight>
                <a:latin typeface="Calibri" panose="020F0502020204030204" pitchFamily="34" charset="0"/>
              </a:rPr>
              <a:t>HAUTEUR_PRESCRIPTION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B1396F8B-DF54-475B-A8C6-8E2992962E33}"/>
              </a:ext>
            </a:extLst>
          </p:cNvPr>
          <p:cNvSpPr txBox="1"/>
          <p:nvPr/>
        </p:nvSpPr>
        <p:spPr>
          <a:xfrm>
            <a:off x="4984726" y="648478"/>
            <a:ext cx="1063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0" i="0" u="none" strike="noStrike" dirty="0">
                <a:solidFill>
                  <a:srgbClr val="000000"/>
                </a:solidFill>
                <a:effectLst/>
                <a:highlight>
                  <a:srgbClr val="FF00FF"/>
                </a:highlight>
                <a:latin typeface="Calibri" panose="020F0502020204030204" pitchFamily="34" charset="0"/>
              </a:rPr>
              <a:t>HAUT_MAX_ER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10C57323-9E49-4451-BD52-E29CB141DB36}"/>
              </a:ext>
            </a:extLst>
          </p:cNvPr>
          <p:cNvCxnSpPr>
            <a:cxnSpLocks/>
          </p:cNvCxnSpPr>
          <p:nvPr/>
        </p:nvCxnSpPr>
        <p:spPr>
          <a:xfrm flipV="1">
            <a:off x="85861" y="3514332"/>
            <a:ext cx="87658" cy="808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rganigramme : Connecteur 68">
            <a:extLst>
              <a:ext uri="{FF2B5EF4-FFF2-40B4-BE49-F238E27FC236}">
                <a16:creationId xmlns:a16="http://schemas.microsoft.com/office/drawing/2014/main" id="{2C127BF7-7903-4FBE-98B7-201E3A1295F3}"/>
              </a:ext>
            </a:extLst>
          </p:cNvPr>
          <p:cNvSpPr/>
          <p:nvPr/>
        </p:nvSpPr>
        <p:spPr>
          <a:xfrm>
            <a:off x="71265" y="2152522"/>
            <a:ext cx="57150" cy="6486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Pentagone 69">
            <a:extLst>
              <a:ext uri="{FF2B5EF4-FFF2-40B4-BE49-F238E27FC236}">
                <a16:creationId xmlns:a16="http://schemas.microsoft.com/office/drawing/2014/main" id="{90ECAA84-9F80-47AE-918F-8AD5F83B3357}"/>
              </a:ext>
            </a:extLst>
          </p:cNvPr>
          <p:cNvSpPr/>
          <p:nvPr/>
        </p:nvSpPr>
        <p:spPr>
          <a:xfrm>
            <a:off x="26013" y="2623023"/>
            <a:ext cx="159644" cy="160304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Organigramme : Connecteur 70">
            <a:extLst>
              <a:ext uri="{FF2B5EF4-FFF2-40B4-BE49-F238E27FC236}">
                <a16:creationId xmlns:a16="http://schemas.microsoft.com/office/drawing/2014/main" id="{F5FC85A6-61B8-4D11-8B9D-0F119BBE1D29}"/>
              </a:ext>
            </a:extLst>
          </p:cNvPr>
          <p:cNvSpPr/>
          <p:nvPr/>
        </p:nvSpPr>
        <p:spPr>
          <a:xfrm>
            <a:off x="85861" y="3143311"/>
            <a:ext cx="57150" cy="6486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01FD4F5C-CD14-4B92-952A-13E5AA177FCD}"/>
              </a:ext>
            </a:extLst>
          </p:cNvPr>
          <p:cNvCxnSpPr>
            <a:cxnSpLocks/>
          </p:cNvCxnSpPr>
          <p:nvPr/>
        </p:nvCxnSpPr>
        <p:spPr>
          <a:xfrm flipV="1">
            <a:off x="66638" y="1720235"/>
            <a:ext cx="87658" cy="808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E2F366E0-8F9F-46A0-A1EE-3577915C685F}"/>
              </a:ext>
            </a:extLst>
          </p:cNvPr>
          <p:cNvCxnSpPr>
            <a:cxnSpLocks/>
          </p:cNvCxnSpPr>
          <p:nvPr/>
        </p:nvCxnSpPr>
        <p:spPr>
          <a:xfrm flipV="1">
            <a:off x="71265" y="1037446"/>
            <a:ext cx="87658" cy="808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rganigramme : Connecteur 73">
            <a:extLst>
              <a:ext uri="{FF2B5EF4-FFF2-40B4-BE49-F238E27FC236}">
                <a16:creationId xmlns:a16="http://schemas.microsoft.com/office/drawing/2014/main" id="{ED2C06EB-4146-4439-BD3E-56F01900E4FE}"/>
              </a:ext>
            </a:extLst>
          </p:cNvPr>
          <p:cNvSpPr/>
          <p:nvPr/>
        </p:nvSpPr>
        <p:spPr>
          <a:xfrm>
            <a:off x="5163801" y="1910510"/>
            <a:ext cx="57150" cy="6486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Organigramme : Connecteur 74">
            <a:extLst>
              <a:ext uri="{FF2B5EF4-FFF2-40B4-BE49-F238E27FC236}">
                <a16:creationId xmlns:a16="http://schemas.microsoft.com/office/drawing/2014/main" id="{E13335B3-A128-49F6-8DF5-00CF2CC407F8}"/>
              </a:ext>
            </a:extLst>
          </p:cNvPr>
          <p:cNvSpPr/>
          <p:nvPr/>
        </p:nvSpPr>
        <p:spPr>
          <a:xfrm>
            <a:off x="5156187" y="1377595"/>
            <a:ext cx="57150" cy="6486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D3297AF3-6C8D-4CAD-ABA0-24C5429074C2}"/>
              </a:ext>
            </a:extLst>
          </p:cNvPr>
          <p:cNvCxnSpPr>
            <a:cxnSpLocks/>
          </p:cNvCxnSpPr>
          <p:nvPr/>
        </p:nvCxnSpPr>
        <p:spPr>
          <a:xfrm flipV="1">
            <a:off x="5156187" y="898831"/>
            <a:ext cx="87658" cy="808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26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6" grpId="0"/>
      <p:bldP spid="40" grpId="0" animBg="1"/>
      <p:bldP spid="41" grpId="0" animBg="1"/>
      <p:bldP spid="47" grpId="0"/>
      <p:bldP spid="48" grpId="0"/>
      <p:bldP spid="55" grpId="0"/>
      <p:bldP spid="56" grpId="0"/>
      <p:bldP spid="57" grpId="0"/>
      <p:bldP spid="58" grpId="0"/>
      <p:bldP spid="71" grpId="0" animBg="1"/>
      <p:bldP spid="74" grpId="0" animBg="1"/>
      <p:bldP spid="7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2911279" y="171172"/>
            <a:ext cx="5472001" cy="720000"/>
          </a:xfrm>
        </p:spPr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fr-FR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Diffusions, produits et services dérivés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29/05/2024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8" name="Cylindre 7"/>
          <p:cNvSpPr/>
          <p:nvPr/>
        </p:nvSpPr>
        <p:spPr>
          <a:xfrm>
            <a:off x="539552" y="2315083"/>
            <a:ext cx="1290282" cy="1007194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/>
              <a:t>BDUni</a:t>
            </a:r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1046293" y="741319"/>
            <a:ext cx="3013350" cy="1261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200" b="1" u="sng"/>
              <a:t>Produits vecteurs :</a:t>
            </a:r>
          </a:p>
          <a:p>
            <a:r>
              <a:rPr lang="fr-FR" sz="1600" b="1" err="1"/>
              <a:t>BDTopo</a:t>
            </a:r>
            <a:r>
              <a:rPr lang="fr-FR" sz="1200"/>
              <a:t>, </a:t>
            </a:r>
            <a:r>
              <a:rPr lang="fr-FR" sz="1200" err="1"/>
              <a:t>BDCarto</a:t>
            </a:r>
            <a:r>
              <a:rPr lang="fr-FR" sz="1200"/>
              <a:t>, </a:t>
            </a:r>
          </a:p>
          <a:p>
            <a:r>
              <a:rPr lang="fr-FR" sz="1200" err="1"/>
              <a:t>AdminExpress</a:t>
            </a:r>
            <a:r>
              <a:rPr lang="fr-FR" sz="1200"/>
              <a:t> (COG), </a:t>
            </a:r>
          </a:p>
          <a:p>
            <a:r>
              <a:rPr lang="fr-FR" sz="1200">
                <a:solidFill>
                  <a:schemeClr val="bg1"/>
                </a:solidFill>
              </a:rPr>
              <a:t>Produits européens : ERM, EGM</a:t>
            </a:r>
          </a:p>
          <a:p>
            <a:r>
              <a:rPr lang="fr-FR" sz="1200"/>
              <a:t>Iris GE, Contours… IRIS</a:t>
            </a:r>
          </a:p>
          <a:p>
            <a:r>
              <a:rPr lang="fr-FR" sz="1200" err="1"/>
              <a:t>BDTopage</a:t>
            </a:r>
            <a:r>
              <a:rPr lang="fr-FR" sz="1200"/>
              <a:t>, BCAE, IPE, BDTE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419872" y="2924239"/>
            <a:ext cx="2792184" cy="10156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200" b="1" u="sng"/>
              <a:t>Produits cartographiques</a:t>
            </a:r>
          </a:p>
          <a:p>
            <a:r>
              <a:rPr lang="fr-FR" sz="1200"/>
              <a:t>1:25 000 (TOP25, SB)</a:t>
            </a:r>
          </a:p>
          <a:p>
            <a:r>
              <a:rPr lang="fr-FR" sz="1200"/>
              <a:t>TOP100, cartes régionales, aéronautiques (OACI), militaires, 90x, </a:t>
            </a:r>
            <a:r>
              <a:rPr lang="fr-FR" sz="1200" err="1"/>
              <a:t>ScanExpress</a:t>
            </a:r>
            <a:r>
              <a:rPr lang="fr-FR" sz="1200"/>
              <a:t>, cartes dérivées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146816" y="1803017"/>
            <a:ext cx="2792184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200" b="1" u="sng" err="1"/>
              <a:t>Géoportail</a:t>
            </a:r>
            <a:r>
              <a:rPr lang="fr-FR" sz="1200" b="1" u="sng"/>
              <a:t> </a:t>
            </a:r>
          </a:p>
          <a:p>
            <a:r>
              <a:rPr lang="fr-FR" sz="1200"/>
              <a:t>Plan IGN (J+1), routes, </a:t>
            </a:r>
            <a:r>
              <a:rPr lang="fr-FR" sz="1200" err="1"/>
              <a:t>Admin</a:t>
            </a:r>
            <a:r>
              <a:rPr lang="fr-FR" sz="1200"/>
              <a:t>, </a:t>
            </a:r>
          </a:p>
          <a:p>
            <a:r>
              <a:rPr lang="fr-FR" sz="1200"/>
              <a:t>Flux </a:t>
            </a:r>
            <a:r>
              <a:rPr lang="fr-FR" sz="1200" err="1"/>
              <a:t>BDCarto</a:t>
            </a:r>
            <a:endParaRPr lang="fr-FR" sz="1200"/>
          </a:p>
          <a:p>
            <a:r>
              <a:rPr lang="fr-FR" sz="1200"/>
              <a:t>Produits carto WMS : Scan25, …</a:t>
            </a:r>
          </a:p>
          <a:p>
            <a:r>
              <a:rPr lang="fr-FR" sz="1200"/>
              <a:t>Flux thématiques (stations vertes…)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899141" y="4208996"/>
            <a:ext cx="2088683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200" b="1" u="sng"/>
              <a:t>Utilisé pour</a:t>
            </a:r>
          </a:p>
          <a:p>
            <a:r>
              <a:rPr lang="fr-FR" sz="1200"/>
              <a:t>RGE </a:t>
            </a:r>
            <a:r>
              <a:rPr lang="fr-FR" sz="1200" err="1"/>
              <a:t>Alti</a:t>
            </a:r>
            <a:r>
              <a:rPr lang="fr-FR" sz="1200"/>
              <a:t>, OCS GE, RPG, …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419872" y="4084205"/>
            <a:ext cx="2792184" cy="8309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200" b="1" u="sng"/>
              <a:t>Services dédiés : </a:t>
            </a:r>
          </a:p>
          <a:p>
            <a:r>
              <a:rPr lang="fr-FR" sz="1200" b="1"/>
              <a:t>Espace collaboratif</a:t>
            </a:r>
            <a:r>
              <a:rPr lang="fr-FR" sz="1200"/>
              <a:t> (J+1)</a:t>
            </a:r>
          </a:p>
          <a:p>
            <a:r>
              <a:rPr lang="fr-FR" sz="1200"/>
              <a:t>Service de géocodage</a:t>
            </a:r>
          </a:p>
          <a:p>
            <a:r>
              <a:rPr lang="fr-FR" sz="1200"/>
              <a:t>Calcul d’itinéraire et d’isochrone</a:t>
            </a:r>
          </a:p>
        </p:txBody>
      </p:sp>
      <p:cxnSp>
        <p:nvCxnSpPr>
          <p:cNvPr id="20" name="Connecteur droit avec flèche 19"/>
          <p:cNvCxnSpPr>
            <a:cxnSpLocks/>
            <a:stCxn id="8" idx="4"/>
            <a:endCxn id="14" idx="2"/>
          </p:cNvCxnSpPr>
          <p:nvPr/>
        </p:nvCxnSpPr>
        <p:spPr>
          <a:xfrm flipV="1">
            <a:off x="1829834" y="2003203"/>
            <a:ext cx="723134" cy="8154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8" idx="4"/>
            <a:endCxn id="15" idx="1"/>
          </p:cNvCxnSpPr>
          <p:nvPr/>
        </p:nvCxnSpPr>
        <p:spPr>
          <a:xfrm>
            <a:off x="1829834" y="2818680"/>
            <a:ext cx="1590038" cy="61339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8" idx="4"/>
            <a:endCxn id="18" idx="1"/>
          </p:cNvCxnSpPr>
          <p:nvPr/>
        </p:nvCxnSpPr>
        <p:spPr>
          <a:xfrm>
            <a:off x="1829834" y="2818680"/>
            <a:ext cx="1590038" cy="1681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  <a:stCxn id="8" idx="4"/>
            <a:endCxn id="17" idx="0"/>
          </p:cNvCxnSpPr>
          <p:nvPr/>
        </p:nvCxnSpPr>
        <p:spPr>
          <a:xfrm>
            <a:off x="1829834" y="2818680"/>
            <a:ext cx="113649" cy="13903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cxnSpLocks/>
            <a:stCxn id="8" idx="4"/>
            <a:endCxn id="16" idx="1"/>
          </p:cNvCxnSpPr>
          <p:nvPr/>
        </p:nvCxnSpPr>
        <p:spPr>
          <a:xfrm flipV="1">
            <a:off x="1829834" y="2310849"/>
            <a:ext cx="2316982" cy="50783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03263427-B11A-4EF9-BC5A-C4742343389C}"/>
              </a:ext>
            </a:extLst>
          </p:cNvPr>
          <p:cNvSpPr txBox="1"/>
          <p:nvPr/>
        </p:nvSpPr>
        <p:spPr>
          <a:xfrm>
            <a:off x="627688" y="3314077"/>
            <a:ext cx="14636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/>
              <a:t>(BD de travail interne IGN)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DBD521B5-C717-4323-AE50-9B98A7F18B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0EA72C80-3BDB-4752-9A6B-5A1F852D7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58" y="1522963"/>
            <a:ext cx="2156200" cy="957067"/>
          </a:xfrm>
          <a:prstGeom prst="rect">
            <a:avLst/>
          </a:prstGeom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2247B2B4-9640-49C2-87FF-DDCEBBFE6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890" y="3652227"/>
            <a:ext cx="2089482" cy="106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4E1EB7C-4935-4C73-AE03-F6AC16C233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60" b="8327"/>
          <a:stretch/>
        </p:blipFill>
        <p:spPr>
          <a:xfrm>
            <a:off x="6961249" y="2549040"/>
            <a:ext cx="2115708" cy="997321"/>
          </a:xfrm>
          <a:prstGeom prst="rect">
            <a:avLst/>
          </a:prstGeom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3D17FBEB-5714-46B7-AB09-DD8B7DBE4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17752" y="594560"/>
            <a:ext cx="2051620" cy="868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D881101E-30BA-4AA1-9483-00738358A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31782" y="627360"/>
            <a:ext cx="1723307" cy="859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Flèche : pentagone 39">
            <a:extLst>
              <a:ext uri="{FF2B5EF4-FFF2-40B4-BE49-F238E27FC236}">
                <a16:creationId xmlns:a16="http://schemas.microsoft.com/office/drawing/2014/main" id="{371CF606-4FA9-440F-95C8-EE025A0F5836}"/>
              </a:ext>
            </a:extLst>
          </p:cNvPr>
          <p:cNvSpPr/>
          <p:nvPr/>
        </p:nvSpPr>
        <p:spPr>
          <a:xfrm flipH="1">
            <a:off x="209711" y="145152"/>
            <a:ext cx="1269945" cy="39484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2"/>
                </a:solidFill>
              </a:rPr>
              <a:t>RAPPEL</a:t>
            </a:r>
          </a:p>
        </p:txBody>
      </p:sp>
    </p:spTree>
    <p:extLst>
      <p:ext uri="{BB962C8B-B14F-4D97-AF65-F5344CB8AC3E}">
        <p14:creationId xmlns:p14="http://schemas.microsoft.com/office/powerpoint/2010/main" val="62676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3BA2E1-ECF3-43B0-AD8D-9F261012F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: Tronçon de route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90C4EC-7917-4A22-B5E5-AC945552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557F19B-66F1-486A-B4EA-C824898B9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6A4BEF-B32D-4713-A389-F142BA95B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0A5BC72-5905-46C6-B1E9-93A28E471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4BB48D5-2B94-4569-A1B0-2F119EFC6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3" t="32673" r="21177" b="1711"/>
          <a:stretch/>
        </p:blipFill>
        <p:spPr>
          <a:xfrm>
            <a:off x="359999" y="1260000"/>
            <a:ext cx="7042028" cy="341171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172A5C1-5FA6-4F0D-8E64-918EAD661346}"/>
              </a:ext>
            </a:extLst>
          </p:cNvPr>
          <p:cNvSpPr txBox="1"/>
          <p:nvPr/>
        </p:nvSpPr>
        <p:spPr>
          <a:xfrm>
            <a:off x="7328013" y="1317014"/>
            <a:ext cx="1741973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Liste des attributs BDTOPO de la classe tronçon de route</a:t>
            </a:r>
          </a:p>
          <a:p>
            <a:endParaRPr lang="fr-FR" sz="1200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fr-FR" sz="1200" dirty="0"/>
              <a:t>Table volumineuse</a:t>
            </a:r>
          </a:p>
          <a:p>
            <a:endParaRPr lang="fr-FR" sz="1100" dirty="0"/>
          </a:p>
          <a:p>
            <a:r>
              <a:rPr lang="fr-FR" sz="1200" dirty="0"/>
              <a:t>Double enjeu :</a:t>
            </a:r>
          </a:p>
          <a:p>
            <a:pPr marL="228600" indent="-228600">
              <a:buAutoNum type="arabicParenR"/>
            </a:pPr>
            <a:r>
              <a:rPr lang="fr-FR" sz="1200" dirty="0"/>
              <a:t>Minimiser l’ajout de nouveaux champs</a:t>
            </a:r>
          </a:p>
          <a:p>
            <a:pPr marL="228600" indent="-228600">
              <a:buAutoNum type="arabicParenR"/>
            </a:pPr>
            <a:r>
              <a:rPr lang="fr-FR" sz="1200" dirty="0"/>
              <a:t>Trouver des champs communs pour rationaliser l’info.</a:t>
            </a:r>
          </a:p>
        </p:txBody>
      </p:sp>
      <p:sp>
        <p:nvSpPr>
          <p:cNvPr id="15" name="Flèche : pentagone 14">
            <a:extLst>
              <a:ext uri="{FF2B5EF4-FFF2-40B4-BE49-F238E27FC236}">
                <a16:creationId xmlns:a16="http://schemas.microsoft.com/office/drawing/2014/main" id="{2FE3F3BD-8A24-4D91-9949-4D3A4FFDAD25}"/>
              </a:ext>
            </a:extLst>
          </p:cNvPr>
          <p:cNvSpPr/>
          <p:nvPr/>
        </p:nvSpPr>
        <p:spPr>
          <a:xfrm flipH="1">
            <a:off x="209711" y="145152"/>
            <a:ext cx="1269945" cy="39484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2"/>
                </a:solidFill>
              </a:rPr>
              <a:t>RAPPEL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507FC25-AFF2-4325-9B32-4A5D8D013321}"/>
              </a:ext>
            </a:extLst>
          </p:cNvPr>
          <p:cNvSpPr/>
          <p:nvPr/>
        </p:nvSpPr>
        <p:spPr>
          <a:xfrm>
            <a:off x="4572001" y="4549556"/>
            <a:ext cx="4572000" cy="593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Un graphe géométrique unique qui doit être le socle commun où se repose les informations métiers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C1E88F1-212C-4798-837E-6B653FF32457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674045" y="3112034"/>
            <a:ext cx="1897956" cy="17344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38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3BA2E1-ECF3-43B0-AD8D-9F261012F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: Tronçon de route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90C4EC-7917-4A22-B5E5-AC945552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06/02/2025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557F19B-66F1-486A-B4EA-C824898B9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l’information  géographique et forestière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6A4BEF-B32D-4713-A389-F142BA95B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0A5BC72-5905-46C6-B1E9-93A28E471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4BB48D5-2B94-4569-A1B0-2F119EFC6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3" t="32673" r="21177" b="1711"/>
          <a:stretch/>
        </p:blipFill>
        <p:spPr>
          <a:xfrm>
            <a:off x="359999" y="1260000"/>
            <a:ext cx="7042028" cy="341171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D0ABFC9-B079-48A7-B472-A37FA90103F7}"/>
              </a:ext>
            </a:extLst>
          </p:cNvPr>
          <p:cNvSpPr txBox="1"/>
          <p:nvPr/>
        </p:nvSpPr>
        <p:spPr>
          <a:xfrm>
            <a:off x="541149" y="1504739"/>
            <a:ext cx="8061700" cy="252376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b="1"/>
              <a:t>Quelques chiffres 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/>
              <a:t>128	</a:t>
            </a:r>
            <a:r>
              <a:rPr lang="fr-FR" sz="1400"/>
              <a:t>attributs dans la BDUni (interne)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b="1"/>
              <a:t>84</a:t>
            </a:r>
            <a:r>
              <a:rPr lang="fr-FR" sz="1400"/>
              <a:t> 	attributs diffusés dans la BDTOPO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/>
              <a:t>18 	attributs principaux : nature, importance, nb de voies, largeur,…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/>
              <a:t>13 	attributs CPX faisant le lien avec l’objet complexe RNN (dont 4 non diffusé)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/>
              <a:t>10 	attributs sur les adresses et les voies BAN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/>
              <a:t>14 	attributs métiers DFCI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/>
              <a:t>3 	attributs métiers Transport Exceptionnel (TE) &gt; non diffusé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/>
              <a:t>8 	attributs sur les restrictions et accès restreint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/>
              <a:t>Quelques attributs sur les aménagements cyclables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/>
              <a:t>Quelques attributs systèmes (cleabs, création, modif…)</a:t>
            </a:r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F30EDD4D-F101-4251-B815-B01201CF6224}"/>
              </a:ext>
            </a:extLst>
          </p:cNvPr>
          <p:cNvSpPr/>
          <p:nvPr/>
        </p:nvSpPr>
        <p:spPr>
          <a:xfrm flipH="1">
            <a:off x="209711" y="145152"/>
            <a:ext cx="1269945" cy="39484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2"/>
                </a:solidFill>
              </a:rPr>
              <a:t>RAPPEL</a:t>
            </a:r>
          </a:p>
        </p:txBody>
      </p:sp>
    </p:spTree>
    <p:extLst>
      <p:ext uri="{BB962C8B-B14F-4D97-AF65-F5344CB8AC3E}">
        <p14:creationId xmlns:p14="http://schemas.microsoft.com/office/powerpoint/2010/main" val="3382714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312000" y="180000"/>
            <a:ext cx="5472000" cy="360000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4. Les données : consultation et documentation</a:t>
            </a:r>
          </a:p>
        </p:txBody>
      </p:sp>
      <p:cxnSp>
        <p:nvCxnSpPr>
          <p:cNvPr id="43" name="Connecteur droit avec flèche 42"/>
          <p:cNvCxnSpPr/>
          <p:nvPr/>
        </p:nvCxnSpPr>
        <p:spPr>
          <a:xfrm flipH="1">
            <a:off x="3784574" y="3451311"/>
            <a:ext cx="1584176" cy="396044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H="1">
            <a:off x="3712566" y="3451112"/>
            <a:ext cx="1656184" cy="27012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29/05/2024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588798" y="4762961"/>
            <a:ext cx="5904000" cy="360000"/>
          </a:xfrm>
        </p:spPr>
        <p:txBody>
          <a:bodyPr/>
          <a:lstStyle/>
          <a:p>
            <a:r>
              <a:rPr lang="fr-FR" dirty="0"/>
              <a:t>Institut national de l’information  géographique et forestière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0" t="1663" r="12274" b="5878"/>
          <a:stretch/>
        </p:blipFill>
        <p:spPr bwMode="auto">
          <a:xfrm>
            <a:off x="0" y="13006"/>
            <a:ext cx="2483769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31"/>
          <p:cNvSpPr/>
          <p:nvPr/>
        </p:nvSpPr>
        <p:spPr>
          <a:xfrm rot="10800000">
            <a:off x="760957" y="-20538"/>
            <a:ext cx="1723531" cy="514349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objets complexes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2621" r="31680" b="5406"/>
          <a:stretch/>
        </p:blipFill>
        <p:spPr bwMode="auto">
          <a:xfrm>
            <a:off x="6302356" y="13007"/>
            <a:ext cx="2841644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232845" y="-20538"/>
            <a:ext cx="1723531" cy="514349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4"/>
          </p:nvPr>
        </p:nvSpPr>
        <p:spPr>
          <a:xfrm>
            <a:off x="1588796" y="1563638"/>
            <a:ext cx="6012202" cy="2702346"/>
          </a:xfrm>
        </p:spPr>
        <p:txBody>
          <a:bodyPr/>
          <a:lstStyle/>
          <a:p>
            <a:r>
              <a:rPr lang="fr-FR" sz="1400" dirty="0"/>
              <a:t>-&gt; Regroupement de géométries simples via des tables de liens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195209"/>
              </p:ext>
            </p:extLst>
          </p:nvPr>
        </p:nvGraphicFramePr>
        <p:xfrm>
          <a:off x="1408310" y="1975147"/>
          <a:ext cx="2304256" cy="20726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r>
                        <a:rPr lang="fr-FR" sz="1100" dirty="0"/>
                        <a:t>Tronçon de route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560">
                <a:tc>
                  <a:txBody>
                    <a:bodyPr/>
                    <a:lstStyle/>
                    <a:p>
                      <a:r>
                        <a:rPr lang="fr-FR" sz="11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100" dirty="0"/>
                        <a:t>Nature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100" dirty="0"/>
                        <a:t>Largeur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952">
                <a:tc>
                  <a:txBody>
                    <a:bodyPr/>
                    <a:lstStyle/>
                    <a:p>
                      <a:r>
                        <a:rPr lang="fr-FR" sz="1100" err="1"/>
                        <a:t>Liens_vers_route_numérotée</a:t>
                      </a:r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fr-FR" sz="1100" err="1"/>
                        <a:t>Liens_vers</a:t>
                      </a:r>
                      <a:r>
                        <a:rPr lang="fr-FR" sz="1100" baseline="0" err="1"/>
                        <a:t>_itinéraire_xx</a:t>
                      </a:r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r>
                        <a:rPr lang="fr-FR" sz="1100" err="1"/>
                        <a:t>Cpx_numero</a:t>
                      </a:r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r>
                        <a:rPr lang="fr-FR" sz="1100" dirty="0"/>
                        <a:t>géométrie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36258"/>
              </p:ext>
            </p:extLst>
          </p:nvPr>
        </p:nvGraphicFramePr>
        <p:xfrm>
          <a:off x="5368750" y="2794669"/>
          <a:ext cx="2232248" cy="18135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522">
                <a:tc>
                  <a:txBody>
                    <a:bodyPr/>
                    <a:lstStyle/>
                    <a:p>
                      <a:r>
                        <a:rPr lang="fr-FR" sz="1100" dirty="0"/>
                        <a:t>Route </a:t>
                      </a:r>
                      <a:r>
                        <a:rPr lang="fr-FR" sz="1100" dirty="0" err="1"/>
                        <a:t>numerotée</a:t>
                      </a:r>
                      <a:r>
                        <a:rPr lang="fr-FR" sz="1100" baseline="0" dirty="0"/>
                        <a:t> ou nommée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522">
                <a:tc>
                  <a:txBody>
                    <a:bodyPr/>
                    <a:lstStyle/>
                    <a:p>
                      <a:r>
                        <a:rPr lang="fr-FR" sz="11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522">
                <a:tc>
                  <a:txBody>
                    <a:bodyPr/>
                    <a:lstStyle/>
                    <a:p>
                      <a:r>
                        <a:rPr lang="fr-FR" sz="1100" dirty="0"/>
                        <a:t>Numéro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522">
                <a:tc>
                  <a:txBody>
                    <a:bodyPr/>
                    <a:lstStyle/>
                    <a:p>
                      <a:r>
                        <a:rPr lang="fr-FR" sz="1100" i="1" err="1"/>
                        <a:t>Classement_administratif</a:t>
                      </a:r>
                      <a:endParaRPr lang="fr-FR" sz="11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r>
                        <a:rPr lang="fr-FR" sz="1100" i="1" dirty="0"/>
                        <a:t>Gestionnaire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r>
                        <a:rPr lang="fr-FR" sz="1100" dirty="0"/>
                        <a:t>Géométrie (point 2D)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r>
                        <a:rPr lang="fr-FR" sz="1100" dirty="0" err="1"/>
                        <a:t>Géométrie_ge</a:t>
                      </a:r>
                      <a:r>
                        <a:rPr lang="fr-FR" sz="1100" dirty="0"/>
                        <a:t> (</a:t>
                      </a:r>
                      <a:r>
                        <a:rPr lang="fr-FR" sz="1100" dirty="0" err="1"/>
                        <a:t>Multi-ligne</a:t>
                      </a:r>
                      <a:r>
                        <a:rPr lang="fr-FR" sz="1100" dirty="0"/>
                        <a:t> 2D)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7" name="Tableau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7811"/>
              </p:ext>
            </p:extLst>
          </p:nvPr>
        </p:nvGraphicFramePr>
        <p:xfrm>
          <a:off x="1560710" y="2127547"/>
          <a:ext cx="2304256" cy="20726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r>
                        <a:rPr lang="fr-FR" sz="1100" dirty="0"/>
                        <a:t>Tronçon de route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560">
                <a:tc>
                  <a:txBody>
                    <a:bodyPr/>
                    <a:lstStyle/>
                    <a:p>
                      <a:r>
                        <a:rPr lang="fr-FR" sz="11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100" dirty="0"/>
                        <a:t>Nature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100" dirty="0"/>
                        <a:t>Largeur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952">
                <a:tc>
                  <a:txBody>
                    <a:bodyPr/>
                    <a:lstStyle/>
                    <a:p>
                      <a:r>
                        <a:rPr lang="fr-FR" sz="1100" err="1"/>
                        <a:t>Liens_vers_route_numérotée</a:t>
                      </a:r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fr-FR" sz="1100" err="1"/>
                        <a:t>Liens_vers</a:t>
                      </a:r>
                      <a:r>
                        <a:rPr lang="fr-FR" sz="1100" baseline="0" err="1"/>
                        <a:t>_itinéraire_xx</a:t>
                      </a:r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r>
                        <a:rPr lang="fr-FR" sz="1100" err="1"/>
                        <a:t>Cpx_numero</a:t>
                      </a:r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r>
                        <a:rPr lang="fr-FR" sz="1100" dirty="0"/>
                        <a:t>géométrie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7" name="Connecteur droit avec flèche 36"/>
          <p:cNvCxnSpPr/>
          <p:nvPr/>
        </p:nvCxnSpPr>
        <p:spPr>
          <a:xfrm flipV="1">
            <a:off x="3784574" y="3199284"/>
            <a:ext cx="1656184" cy="216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flipV="1">
            <a:off x="3856582" y="3199284"/>
            <a:ext cx="1584176" cy="10801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3784574" y="4063379"/>
            <a:ext cx="1656184" cy="43204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>
            <a:off x="3856582" y="4207395"/>
            <a:ext cx="1512168" cy="2692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au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549340"/>
              </p:ext>
            </p:extLst>
          </p:nvPr>
        </p:nvGraphicFramePr>
        <p:xfrm>
          <a:off x="1713110" y="2279947"/>
          <a:ext cx="2304256" cy="20726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4016">
                <a:tc>
                  <a:txBody>
                    <a:bodyPr/>
                    <a:lstStyle/>
                    <a:p>
                      <a:r>
                        <a:rPr lang="fr-FR" sz="1100" dirty="0"/>
                        <a:t>Tronçon de route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560">
                <a:tc>
                  <a:txBody>
                    <a:bodyPr/>
                    <a:lstStyle/>
                    <a:p>
                      <a:r>
                        <a:rPr lang="fr-FR" sz="11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100" i="1" dirty="0"/>
                        <a:t>Nature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100" i="1" dirty="0"/>
                        <a:t>Largeur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952">
                <a:tc>
                  <a:txBody>
                    <a:bodyPr/>
                    <a:lstStyle/>
                    <a:p>
                      <a:r>
                        <a:rPr lang="fr-FR" sz="1100" err="1"/>
                        <a:t>Liens_vers_route_numérotée</a:t>
                      </a:r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fr-FR" sz="1100" i="1" err="1"/>
                        <a:t>Liens_vers</a:t>
                      </a:r>
                      <a:r>
                        <a:rPr lang="fr-FR" sz="1100" i="1" baseline="0" err="1"/>
                        <a:t>_itinéraire_xx</a:t>
                      </a:r>
                      <a:endParaRPr lang="fr-FR" sz="11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r>
                        <a:rPr lang="fr-FR" sz="1100" err="1"/>
                        <a:t>Cpx_numero</a:t>
                      </a:r>
                      <a:endParaRPr lang="fr-FR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r>
                        <a:rPr lang="fr-FR" sz="1100" dirty="0"/>
                        <a:t>Géométrie (Ligne</a:t>
                      </a:r>
                      <a:r>
                        <a:rPr lang="fr-FR" sz="1100" baseline="0" dirty="0"/>
                        <a:t> 3D)</a:t>
                      </a:r>
                      <a:endParaRPr lang="fr-F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2" name="Connecteur droit avec flèche 11"/>
          <p:cNvCxnSpPr/>
          <p:nvPr/>
        </p:nvCxnSpPr>
        <p:spPr>
          <a:xfrm flipV="1">
            <a:off x="3784574" y="3198887"/>
            <a:ext cx="1656184" cy="2884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3784574" y="4279403"/>
            <a:ext cx="1656184" cy="216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H="1">
            <a:off x="3712566" y="3451112"/>
            <a:ext cx="1656184" cy="5402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288630" y="2791625"/>
            <a:ext cx="102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Lien vers le complexe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4360638" y="3559323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/>
              <a:t>Copie d’attributs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3408349" y="4399319"/>
            <a:ext cx="18883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dirty="0"/>
              <a:t>Reconstruction de la géométrie de l’ensemble</a:t>
            </a:r>
          </a:p>
        </p:txBody>
      </p:sp>
      <p:sp>
        <p:nvSpPr>
          <p:cNvPr id="34" name="Flèche : pentagone 33">
            <a:extLst>
              <a:ext uri="{FF2B5EF4-FFF2-40B4-BE49-F238E27FC236}">
                <a16:creationId xmlns:a16="http://schemas.microsoft.com/office/drawing/2014/main" id="{AF446769-4B13-4F4D-8E52-E47D4E83121E}"/>
              </a:ext>
            </a:extLst>
          </p:cNvPr>
          <p:cNvSpPr/>
          <p:nvPr/>
        </p:nvSpPr>
        <p:spPr>
          <a:xfrm flipH="1">
            <a:off x="209711" y="145152"/>
            <a:ext cx="1269945" cy="394848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2"/>
                </a:solidFill>
              </a:rPr>
              <a:t>RAPPEL</a:t>
            </a:r>
          </a:p>
        </p:txBody>
      </p:sp>
    </p:spTree>
    <p:extLst>
      <p:ext uri="{BB962C8B-B14F-4D97-AF65-F5344CB8AC3E}">
        <p14:creationId xmlns:p14="http://schemas.microsoft.com/office/powerpoint/2010/main" val="134426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9" grpId="0"/>
      <p:bldP spid="30" grpId="0"/>
    </p:bldLst>
  </p:timing>
</p:sld>
</file>

<file path=ppt/theme/theme1.xml><?xml version="1.0" encoding="utf-8"?>
<a:theme xmlns:a="http://schemas.openxmlformats.org/drawingml/2006/main" name="ppt_operateurs_marianne">
  <a:themeElements>
    <a:clrScheme name="GOUVERNEMENT PPT">
      <a:dk1>
        <a:srgbClr val="000000"/>
      </a:dk1>
      <a:lt1>
        <a:srgbClr val="FFFFFF"/>
      </a:lt1>
      <a:dk2>
        <a:srgbClr val="000091"/>
      </a:dk2>
      <a:lt2>
        <a:srgbClr val="E1000F"/>
      </a:lt2>
      <a:accent1>
        <a:srgbClr val="005841"/>
      </a:accent1>
      <a:accent2>
        <a:srgbClr val="21215A"/>
      </a:accent2>
      <a:accent3>
        <a:srgbClr val="FFD500"/>
      </a:accent3>
      <a:accent4>
        <a:srgbClr val="EA5433"/>
      </a:accent4>
      <a:accent5>
        <a:srgbClr val="8C2237"/>
      </a:accent5>
      <a:accent6>
        <a:srgbClr val="49311F"/>
      </a:accent6>
      <a:hlink>
        <a:srgbClr val="000000"/>
      </a:hlink>
      <a:folHlink>
        <a:srgbClr val="000000"/>
      </a:folHlink>
    </a:clrScheme>
    <a:fontScheme name="GOUVERNEMENT PPT">
      <a:majorFont>
        <a:latin typeface="Marianne"/>
        <a:ea typeface=""/>
        <a:cs typeface=""/>
      </a:majorFont>
      <a:minorFont>
        <a:latin typeface="Marian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568f87-b25f-475a-a26b-5a1bcde8677b">
      <Terms xmlns="http://schemas.microsoft.com/office/infopath/2007/PartnerControls"/>
    </lcf76f155ced4ddcb4097134ff3c332f>
    <TaxCatchAll xmlns="a486f84b-88b9-4459-bbe1-3ce207c7425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AA600EF525E845A794782CB692D6B7" ma:contentTypeVersion="10" ma:contentTypeDescription="Crée un document." ma:contentTypeScope="" ma:versionID="f3108455c181cfe97f8bcaca529baa4b">
  <xsd:schema xmlns:xsd="http://www.w3.org/2001/XMLSchema" xmlns:xs="http://www.w3.org/2001/XMLSchema" xmlns:p="http://schemas.microsoft.com/office/2006/metadata/properties" xmlns:ns2="4d568f87-b25f-475a-a26b-5a1bcde8677b" xmlns:ns3="a486f84b-88b9-4459-bbe1-3ce207c7425f" targetNamespace="http://schemas.microsoft.com/office/2006/metadata/properties" ma:root="true" ma:fieldsID="b0d91f42a17a717c0951ffb4a6166412" ns2:_="" ns3:_="">
    <xsd:import namespace="4d568f87-b25f-475a-a26b-5a1bcde8677b"/>
    <xsd:import namespace="a486f84b-88b9-4459-bbe1-3ce207c742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568f87-b25f-475a-a26b-5a1bcde867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alises d’images" ma:readOnly="false" ma:fieldId="{5cf76f15-5ced-4ddc-b409-7134ff3c332f}" ma:taxonomyMulti="true" ma:sspId="763f9de7-cc90-4eb3-be2e-7de001983e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86f84b-88b9-4459-bbe1-3ce207c7425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bee0ccfe-4488-482a-93ce-8802051c9c2f}" ma:internalName="TaxCatchAll" ma:showField="CatchAllData" ma:web="a486f84b-88b9-4459-bbe1-3ce207c742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DB2173-9F22-45AA-85BF-1E19B2861E2B}">
  <ds:schemaRefs>
    <ds:schemaRef ds:uri="4806fde8-fec8-43c2-9f46-ce6d4ff474e2"/>
    <ds:schemaRef ds:uri="4d568f87-b25f-475a-a26b-5a1bcde8677b"/>
    <ds:schemaRef ds:uri="a486f84b-88b9-4459-bbe1-3ce207c7425f"/>
    <ds:schemaRef ds:uri="fc701ea3-4108-41f0-9a04-ec0b4205aad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A477A47-1286-4B71-9FAA-ADCCF488E6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968B76-4CED-4E81-8CA3-EB48D127D8E4}">
  <ds:schemaRefs>
    <ds:schemaRef ds:uri="4d568f87-b25f-475a-a26b-5a1bcde8677b"/>
    <ds:schemaRef ds:uri="a486f84b-88b9-4459-bbe1-3ce207c742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ppt_operateurs_marianne</Template>
  <TotalTime>479</TotalTime>
  <Words>5806</Words>
  <Application>Microsoft Office PowerPoint</Application>
  <PresentationFormat>Affichage à l'écran (16:9)</PresentationFormat>
  <Paragraphs>1031</Paragraphs>
  <Slides>41</Slides>
  <Notes>6</Notes>
  <HiddenSlides>5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2" baseType="lpstr">
      <vt:lpstr>ppt_operateurs_marianne</vt:lpstr>
      <vt:lpstr>Présentation PowerPoint</vt:lpstr>
      <vt:lpstr>Présentation PowerPoint</vt:lpstr>
      <vt:lpstr>Présentation PowerPoint</vt:lpstr>
      <vt:lpstr>SONDAGE  Etes-vous familier avec la BD TOPO et son contenu ?   </vt:lpstr>
      <vt:lpstr>Contexte et enjeu autour de la BDTOPO</vt:lpstr>
      <vt:lpstr>Diffusions, produits et services dérivés</vt:lpstr>
      <vt:lpstr>Classe : Tronçon de route</vt:lpstr>
      <vt:lpstr>Classe : Tronçon de route</vt:lpstr>
      <vt:lpstr>Les objets complexes</vt:lpstr>
      <vt:lpstr>Classe : Route numérotée ou nommée</vt:lpstr>
      <vt:lpstr>Point du réseau</vt:lpstr>
      <vt:lpstr>Présentation PowerPoint</vt:lpstr>
      <vt:lpstr>Atelier 1 :  linéaires tronçons  </vt:lpstr>
      <vt:lpstr>Présentation PowerPoint</vt:lpstr>
      <vt:lpstr>Présentation PowerPoint</vt:lpstr>
      <vt:lpstr>Partie 1 : Confirmer les attributs BDTOPO  </vt:lpstr>
      <vt:lpstr>Partie 2 : Discuter du rapprochement des attributs très proches de la BDTOPO   </vt:lpstr>
      <vt:lpstr>Partie 2  : Discuter du rapprochement des attributs très proches de la BDTOPO  </vt:lpstr>
      <vt:lpstr>Partie 2  : Discuter du rapprochement des attributs très proches de la BDTOPO  </vt:lpstr>
      <vt:lpstr>Présentation PowerPoint</vt:lpstr>
      <vt:lpstr>Présentation PowerPoint</vt:lpstr>
      <vt:lpstr>Partie 3 : Recenser les types des restrictions physiques et réglementaires   </vt:lpstr>
      <vt:lpstr>Partie 3 : Recenser les types des restrictions physiques et réglementaires    </vt:lpstr>
      <vt:lpstr> </vt:lpstr>
      <vt:lpstr>Partie 3 : Recenser les types des restrictions physiques et réglementaires     </vt:lpstr>
      <vt:lpstr>Présentation PowerPoint</vt:lpstr>
      <vt:lpstr>Présentation PowerPoint</vt:lpstr>
      <vt:lpstr>Partie 3 : Recenser les types des restrictions physiques et réglementaires    </vt:lpstr>
      <vt:lpstr>Présentation PowerPoint</vt:lpstr>
      <vt:lpstr>Partie 4 : Discuter des autres attributs métier    </vt:lpstr>
      <vt:lpstr>Partie 4 : Discuter des autres attributs métier    </vt:lpstr>
      <vt:lpstr>Partie 4 : Discuter des autres attributs métier    </vt:lpstr>
      <vt:lpstr>Partie 6 : Confirmer modification mineure BDTE   </vt:lpstr>
      <vt:lpstr>Partie 5 : Confirmer modif mineure BDTE   </vt:lpstr>
      <vt:lpstr>Futur nom du standard : Dessertes bois + DFCI </vt:lpstr>
      <vt:lpstr>Atelier 2 :  LES PONCTUELS EQUIPEMENTS </vt:lpstr>
      <vt:lpstr>   </vt:lpstr>
      <vt:lpstr>   </vt:lpstr>
      <vt:lpstr>   </vt:lpstr>
      <vt:lpstr>Présentation PowerPoint</vt:lpstr>
      <vt:lpstr>Présentation PowerPoint</vt:lpstr>
    </vt:vector>
  </TitlesOfParts>
  <Manager>Client</Manager>
  <Company>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>Client</dc:subject>
  <dc:creator>Karine Courtes</dc:creator>
  <cp:lastModifiedBy>Thierry Lallemant</cp:lastModifiedBy>
  <cp:revision>416</cp:revision>
  <cp:lastPrinted>2023-10-12T08:02:14Z</cp:lastPrinted>
  <dcterms:created xsi:type="dcterms:W3CDTF">2020-10-20T13:20:24Z</dcterms:created>
  <dcterms:modified xsi:type="dcterms:W3CDTF">2025-02-05T20:51:51Z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0x01010054AA600EF525E845A794782CB692D6B7</vt:lpwstr>
  </property>
  <property fmtid="{D5CDD505-2E9C-101B-9397-08002B2CF9AE}" pid="3" name="MediaServiceImageTags">
    <vt:lpwstr/>
  </property>
</Properties>
</file>